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media/image51.jpg" ContentType="image/png"/>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93550" r:id="rId6"/>
  </p:sldMasterIdLst>
  <p:notesMasterIdLst>
    <p:notesMasterId r:id="rId69"/>
  </p:notesMasterIdLst>
  <p:handoutMasterIdLst>
    <p:handoutMasterId r:id="rId70"/>
  </p:handoutMasterIdLst>
  <p:sldIdLst>
    <p:sldId id="256" r:id="rId7"/>
    <p:sldId id="282" r:id="rId8"/>
    <p:sldId id="259" r:id="rId9"/>
    <p:sldId id="298" r:id="rId10"/>
    <p:sldId id="299" r:id="rId11"/>
    <p:sldId id="308" r:id="rId12"/>
    <p:sldId id="309" r:id="rId13"/>
    <p:sldId id="310" r:id="rId14"/>
    <p:sldId id="362" r:id="rId15"/>
    <p:sldId id="351" r:id="rId16"/>
    <p:sldId id="363" r:id="rId17"/>
    <p:sldId id="264" r:id="rId18"/>
    <p:sldId id="265" r:id="rId19"/>
    <p:sldId id="353" r:id="rId20"/>
    <p:sldId id="271" r:id="rId21"/>
    <p:sldId id="272" r:id="rId22"/>
    <p:sldId id="314" r:id="rId23"/>
    <p:sldId id="278" r:id="rId24"/>
    <p:sldId id="324" r:id="rId25"/>
    <p:sldId id="326" r:id="rId26"/>
    <p:sldId id="325" r:id="rId27"/>
    <p:sldId id="280" r:id="rId28"/>
    <p:sldId id="281" r:id="rId29"/>
    <p:sldId id="328" r:id="rId30"/>
    <p:sldId id="321" r:id="rId31"/>
    <p:sldId id="297" r:id="rId32"/>
    <p:sldId id="333" r:id="rId33"/>
    <p:sldId id="357" r:id="rId34"/>
    <p:sldId id="286" r:id="rId35"/>
    <p:sldId id="288" r:id="rId36"/>
    <p:sldId id="349" r:id="rId37"/>
    <p:sldId id="361" r:id="rId38"/>
    <p:sldId id="355" r:id="rId39"/>
    <p:sldId id="356" r:id="rId40"/>
    <p:sldId id="289" r:id="rId41"/>
    <p:sldId id="331" r:id="rId42"/>
    <p:sldId id="290" r:id="rId43"/>
    <p:sldId id="291" r:id="rId44"/>
    <p:sldId id="303" r:id="rId45"/>
    <p:sldId id="338" r:id="rId46"/>
    <p:sldId id="336" r:id="rId47"/>
    <p:sldId id="335" r:id="rId48"/>
    <p:sldId id="334" r:id="rId49"/>
    <p:sldId id="337" r:id="rId50"/>
    <p:sldId id="329" r:id="rId51"/>
    <p:sldId id="293" r:id="rId52"/>
    <p:sldId id="358" r:id="rId53"/>
    <p:sldId id="295" r:id="rId54"/>
    <p:sldId id="330" r:id="rId55"/>
    <p:sldId id="327" r:id="rId56"/>
    <p:sldId id="348" r:id="rId57"/>
    <p:sldId id="332" r:id="rId58"/>
    <p:sldId id="296" r:id="rId59"/>
    <p:sldId id="341" r:id="rId60"/>
    <p:sldId id="340" r:id="rId61"/>
    <p:sldId id="344" r:id="rId62"/>
    <p:sldId id="343" r:id="rId63"/>
    <p:sldId id="359" r:id="rId64"/>
    <p:sldId id="360" r:id="rId65"/>
    <p:sldId id="354" r:id="rId66"/>
    <p:sldId id="352" r:id="rId67"/>
    <p:sldId id="346" r:id="rId68"/>
  </p:sldIdLst>
  <p:sldSz cx="12195175" cy="6859588"/>
  <p:notesSz cx="6797675" cy="9928225"/>
  <p:defaultTextStyle>
    <a:defPPr>
      <a:defRPr lang="en-US"/>
    </a:defPPr>
    <a:lvl1pPr marL="0" algn="l" defTabSz="609758" rtl="0" eaLnBrk="1" latinLnBrk="0" hangingPunct="1">
      <a:defRPr sz="2500" kern="1200">
        <a:solidFill>
          <a:schemeClr val="tx1"/>
        </a:solidFill>
        <a:latin typeface="+mn-lt"/>
        <a:ea typeface="+mn-ea"/>
        <a:cs typeface="+mn-cs"/>
      </a:defRPr>
    </a:lvl1pPr>
    <a:lvl2pPr marL="609758" algn="l" defTabSz="609758" rtl="0" eaLnBrk="1" latinLnBrk="0" hangingPunct="1">
      <a:defRPr sz="2500" kern="1200">
        <a:solidFill>
          <a:schemeClr val="tx1"/>
        </a:solidFill>
        <a:latin typeface="+mn-lt"/>
        <a:ea typeface="+mn-ea"/>
        <a:cs typeface="+mn-cs"/>
      </a:defRPr>
    </a:lvl2pPr>
    <a:lvl3pPr marL="1219518" algn="l" defTabSz="609758" rtl="0" eaLnBrk="1" latinLnBrk="0" hangingPunct="1">
      <a:defRPr sz="2500" kern="1200">
        <a:solidFill>
          <a:schemeClr val="tx1"/>
        </a:solidFill>
        <a:latin typeface="+mn-lt"/>
        <a:ea typeface="+mn-ea"/>
        <a:cs typeface="+mn-cs"/>
      </a:defRPr>
    </a:lvl3pPr>
    <a:lvl4pPr marL="1829275" algn="l" defTabSz="609758" rtl="0" eaLnBrk="1" latinLnBrk="0" hangingPunct="1">
      <a:defRPr sz="2500" kern="1200">
        <a:solidFill>
          <a:schemeClr val="tx1"/>
        </a:solidFill>
        <a:latin typeface="+mn-lt"/>
        <a:ea typeface="+mn-ea"/>
        <a:cs typeface="+mn-cs"/>
      </a:defRPr>
    </a:lvl4pPr>
    <a:lvl5pPr marL="2439035" algn="l" defTabSz="609758" rtl="0" eaLnBrk="1" latinLnBrk="0" hangingPunct="1">
      <a:defRPr sz="2500" kern="1200">
        <a:solidFill>
          <a:schemeClr val="tx1"/>
        </a:solidFill>
        <a:latin typeface="+mn-lt"/>
        <a:ea typeface="+mn-ea"/>
        <a:cs typeface="+mn-cs"/>
      </a:defRPr>
    </a:lvl5pPr>
    <a:lvl6pPr marL="3048793" algn="l" defTabSz="609758" rtl="0" eaLnBrk="1" latinLnBrk="0" hangingPunct="1">
      <a:defRPr sz="2500" kern="1200">
        <a:solidFill>
          <a:schemeClr val="tx1"/>
        </a:solidFill>
        <a:latin typeface="+mn-lt"/>
        <a:ea typeface="+mn-ea"/>
        <a:cs typeface="+mn-cs"/>
      </a:defRPr>
    </a:lvl6pPr>
    <a:lvl7pPr marL="3658551" algn="l" defTabSz="609758" rtl="0" eaLnBrk="1" latinLnBrk="0" hangingPunct="1">
      <a:defRPr sz="2500" kern="1200">
        <a:solidFill>
          <a:schemeClr val="tx1"/>
        </a:solidFill>
        <a:latin typeface="+mn-lt"/>
        <a:ea typeface="+mn-ea"/>
        <a:cs typeface="+mn-cs"/>
      </a:defRPr>
    </a:lvl7pPr>
    <a:lvl8pPr marL="4268309" algn="l" defTabSz="609758" rtl="0" eaLnBrk="1" latinLnBrk="0" hangingPunct="1">
      <a:defRPr sz="2500" kern="1200">
        <a:solidFill>
          <a:schemeClr val="tx1"/>
        </a:solidFill>
        <a:latin typeface="+mn-lt"/>
        <a:ea typeface="+mn-ea"/>
        <a:cs typeface="+mn-cs"/>
      </a:defRPr>
    </a:lvl8pPr>
    <a:lvl9pPr marL="4878068" algn="l" defTabSz="609758" rtl="0" eaLnBrk="1" latinLnBrk="0" hangingPunct="1">
      <a:defRPr sz="25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720">
          <p15:clr>
            <a:srgbClr val="A4A3A4"/>
          </p15:clr>
        </p15:guide>
        <p15:guide id="2" pos="384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loop="1"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C800"/>
    <a:srgbClr val="F05D25"/>
    <a:srgbClr val="E90F40"/>
    <a:srgbClr val="FFC105"/>
    <a:srgbClr val="002749"/>
    <a:srgbClr val="7BCEF6"/>
    <a:srgbClr val="42BBD9"/>
    <a:srgbClr val="646464"/>
    <a:srgbClr val="000000"/>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Mittlere Formatvorlage 1 - Akz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Helle Formatvorlage 2 - Akz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Designformatvorlage 1 - Akz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ABFCF23-3B69-468F-B69F-88F6DE6A72F2}" styleName="Mittlere Formatvorlage 1 - Akz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ittlere Formatvorlage 3 - Akz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ittlere Formatvorlage 3 - Akz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ittlere Formatvorlage 3 - Akz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ittlere Formatvorlage 3 - Akz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2838BEF-8BB2-4498-84A7-C5851F593DF1}" styleName="Mittlere Formatvorlage 4 - Akz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ittlere Formatvorlage 4 - Akz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034E78-7F5D-4C2E-B375-FC64B27BC917}" styleName="Dunkle Formatvorlag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C4B1156A-380E-4F78-BDF5-A606A8083BF9}" styleName="Mittlere Formatvorlage 4 - Akz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8A107856-5554-42FB-B03E-39F5DBC370BA}" styleName="Mittlere Formatvorlage 4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ittlere Formatvorlage 4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FECB4D8-DB02-4DC6-A0A2-4F2EBAE1DC90}" styleName="Mittlere Formatvorlage 1 - Akz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2833802-FEF1-4C79-8D5D-14CF1EAF98D9}" styleName="Helle Formatvorlage 2 - Akz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Helle Formatvorlage 2 - Akz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Helle Formatvorlage 2 - Akz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7292A2E-F333-43FB-9621-5CBBE7FDCDCB}" styleName="Helle Formatvorlage 2 - Akz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7CE84F3-28C3-443E-9E96-99CF82512B78}" styleName="Dunkle Formatvorlage 1 - Akz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unkle Formatvorlage 1 - Akz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unkle Formatvorlage 1 - Akz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unkle Formatvorlage 1 - Akz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unkle Formatvorlage 1 - Akz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unkle Formatvorlag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660B408-B3CF-4A94-85FC-2B1E0A45F4A2}" styleName="Dunkle Formatvorlage 2 - Akzent 1/Akz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27F97BB-C833-4FB7-BDE5-3F7075034690}" styleName="Designformatvorlage 2 - Akz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8D230F3-CF80-4859-8CE7-A43EE81993B5}" styleName="Helle Formatvorlage 1 - Akz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Helle Formatvorlage 1 - Akz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Helle Formatvorlage 1 - Akz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Helle Formatvorlage 1 - Akz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Designformatvorlage 1 - Akz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Designformatvorlage 1 - Akz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25E5076-3810-47DD-B79F-674D7AD40C01}" styleName="Dunkle Formatvorlage 1 - Akz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C89EF96-8CEA-46FF-86C4-4CE0E7609802}" styleName="Helle Formatvorlage 3 - Akz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Helle Formatvorlage 3 - Akz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Helle Formatvorlag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EBBBCC-DAD2-459C-BE2E-F6DE35CF9A28}" styleName="Dunkle Formatvorlage 2 - Akzent 3/Akz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unkle Formatvorlage 2 - Akzent 5/Akz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Helle Formatvorlage 2 - Akz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1" autoAdjust="0"/>
    <p:restoredTop sz="90856" autoAdjust="0"/>
  </p:normalViewPr>
  <p:slideViewPr>
    <p:cSldViewPr snapToGrid="0">
      <p:cViewPr varScale="1">
        <p:scale>
          <a:sx n="47" d="100"/>
          <a:sy n="47" d="100"/>
        </p:scale>
        <p:origin x="53" y="763"/>
      </p:cViewPr>
      <p:guideLst>
        <p:guide orient="horz" pos="4720"/>
        <p:guide pos="3841"/>
      </p:guideLst>
    </p:cSldViewPr>
  </p:slideViewPr>
  <p:outlineViewPr>
    <p:cViewPr>
      <p:scale>
        <a:sx n="33" d="100"/>
        <a:sy n="33" d="100"/>
      </p:scale>
      <p:origin x="0" y="-3396"/>
    </p:cViewPr>
  </p:outlineViewPr>
  <p:notesTextViewPr>
    <p:cViewPr>
      <p:scale>
        <a:sx n="100" d="100"/>
        <a:sy n="100" d="100"/>
      </p:scale>
      <p:origin x="0" y="0"/>
    </p:cViewPr>
  </p:notesTextViewPr>
  <p:sorterViewPr>
    <p:cViewPr>
      <p:scale>
        <a:sx n="98" d="100"/>
        <a:sy n="98" d="100"/>
      </p:scale>
      <p:origin x="0" y="0"/>
    </p:cViewPr>
  </p:sorterViewPr>
  <p:notesViewPr>
    <p:cSldViewPr snapToGrid="0" showGuides="1">
      <p:cViewPr varScale="1">
        <p:scale>
          <a:sx n="107" d="100"/>
          <a:sy n="107" d="100"/>
        </p:scale>
        <p:origin x="5172" y="120"/>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 Type="http://schemas.openxmlformats.org/officeDocument/2006/relationships/slide" Target="slides/slide1.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0"/>
            <a:ext cx="2945862" cy="495873"/>
          </a:xfrm>
          <a:prstGeom prst="rect">
            <a:avLst/>
          </a:prstGeom>
        </p:spPr>
        <p:txBody>
          <a:bodyPr vert="horz" lIns="88230" tIns="44115" rIns="88230" bIns="44115" rtlCol="0"/>
          <a:lstStyle>
            <a:lvl1pPr algn="l">
              <a:defRPr sz="1200"/>
            </a:lvl1pPr>
          </a:lstStyle>
          <a:p>
            <a:endParaRPr lang="de-DE"/>
          </a:p>
        </p:txBody>
      </p:sp>
      <p:sp>
        <p:nvSpPr>
          <p:cNvPr id="3" name="Datumsplatzhalter 2"/>
          <p:cNvSpPr>
            <a:spLocks noGrp="1"/>
          </p:cNvSpPr>
          <p:nvPr>
            <p:ph type="dt" sz="quarter" idx="1"/>
          </p:nvPr>
        </p:nvSpPr>
        <p:spPr>
          <a:xfrm>
            <a:off x="3850295" y="0"/>
            <a:ext cx="2945862" cy="495873"/>
          </a:xfrm>
          <a:prstGeom prst="rect">
            <a:avLst/>
          </a:prstGeom>
        </p:spPr>
        <p:txBody>
          <a:bodyPr vert="horz" lIns="88230" tIns="44115" rIns="88230" bIns="44115" rtlCol="0"/>
          <a:lstStyle>
            <a:lvl1pPr algn="r">
              <a:defRPr sz="1200"/>
            </a:lvl1pPr>
          </a:lstStyle>
          <a:p>
            <a:fld id="{7FD8C188-00C6-46F1-8CED-F01BD31E4433}" type="datetimeFigureOut">
              <a:rPr lang="de-DE" smtClean="0"/>
              <a:t>15.09.2018</a:t>
            </a:fld>
            <a:endParaRPr lang="de-DE"/>
          </a:p>
        </p:txBody>
      </p:sp>
      <p:sp>
        <p:nvSpPr>
          <p:cNvPr id="4" name="Fußzeilenplatzhalter 3"/>
          <p:cNvSpPr>
            <a:spLocks noGrp="1"/>
          </p:cNvSpPr>
          <p:nvPr>
            <p:ph type="ftr" sz="quarter" idx="2"/>
          </p:nvPr>
        </p:nvSpPr>
        <p:spPr>
          <a:xfrm>
            <a:off x="1" y="9430812"/>
            <a:ext cx="2945862" cy="495873"/>
          </a:xfrm>
          <a:prstGeom prst="rect">
            <a:avLst/>
          </a:prstGeom>
        </p:spPr>
        <p:txBody>
          <a:bodyPr vert="horz" lIns="88230" tIns="44115" rIns="88230" bIns="44115" rtlCol="0" anchor="b"/>
          <a:lstStyle>
            <a:lvl1pPr algn="l">
              <a:defRPr sz="1200"/>
            </a:lvl1pPr>
          </a:lstStyle>
          <a:p>
            <a:endParaRPr lang="de-DE"/>
          </a:p>
        </p:txBody>
      </p:sp>
      <p:sp>
        <p:nvSpPr>
          <p:cNvPr id="5" name="Foliennummernplatzhalter 4"/>
          <p:cNvSpPr>
            <a:spLocks noGrp="1"/>
          </p:cNvSpPr>
          <p:nvPr>
            <p:ph type="sldNum" sz="quarter" idx="3"/>
          </p:nvPr>
        </p:nvSpPr>
        <p:spPr>
          <a:xfrm>
            <a:off x="3850295" y="9430812"/>
            <a:ext cx="2945862" cy="495873"/>
          </a:xfrm>
          <a:prstGeom prst="rect">
            <a:avLst/>
          </a:prstGeom>
        </p:spPr>
        <p:txBody>
          <a:bodyPr vert="horz" lIns="88230" tIns="44115" rIns="88230" bIns="44115" rtlCol="0" anchor="b"/>
          <a:lstStyle>
            <a:lvl1pPr algn="r">
              <a:defRPr sz="1200"/>
            </a:lvl1pPr>
          </a:lstStyle>
          <a:p>
            <a:fld id="{8933E69D-3B21-4381-BE0F-007CE2410192}" type="slidenum">
              <a:rPr lang="de-DE" smtClean="0"/>
              <a:t>‹Nr.›</a:t>
            </a:fld>
            <a:endParaRPr lang="de-DE"/>
          </a:p>
        </p:txBody>
      </p:sp>
    </p:spTree>
    <p:extLst>
      <p:ext uri="{BB962C8B-B14F-4D97-AF65-F5344CB8AC3E}">
        <p14:creationId xmlns:p14="http://schemas.microsoft.com/office/powerpoint/2010/main" val="29307250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976" cy="497299"/>
          </a:xfrm>
          <a:prstGeom prst="rect">
            <a:avLst/>
          </a:prstGeom>
        </p:spPr>
        <p:txBody>
          <a:bodyPr vert="horz" lIns="88230" tIns="44115" rIns="88230" bIns="44115" rtlCol="0"/>
          <a:lstStyle>
            <a:lvl1pPr algn="l">
              <a:defRPr sz="1200"/>
            </a:lvl1pPr>
          </a:lstStyle>
          <a:p>
            <a:endParaRPr lang="de-DE"/>
          </a:p>
        </p:txBody>
      </p:sp>
      <p:sp>
        <p:nvSpPr>
          <p:cNvPr id="3" name="Datumsplatzhalter 2"/>
          <p:cNvSpPr>
            <a:spLocks noGrp="1"/>
          </p:cNvSpPr>
          <p:nvPr>
            <p:ph type="dt" idx="1"/>
          </p:nvPr>
        </p:nvSpPr>
        <p:spPr>
          <a:xfrm>
            <a:off x="3850645" y="0"/>
            <a:ext cx="2945976" cy="497299"/>
          </a:xfrm>
          <a:prstGeom prst="rect">
            <a:avLst/>
          </a:prstGeom>
        </p:spPr>
        <p:txBody>
          <a:bodyPr vert="horz" lIns="88230" tIns="44115" rIns="88230" bIns="44115" rtlCol="0"/>
          <a:lstStyle>
            <a:lvl1pPr algn="r">
              <a:defRPr sz="1200"/>
            </a:lvl1pPr>
          </a:lstStyle>
          <a:p>
            <a:fld id="{7DF1D401-158B-4B2B-A98D-403A2BA6A3BF}" type="datetimeFigureOut">
              <a:rPr lang="de-DE" smtClean="0"/>
              <a:t>15.09.2018</a:t>
            </a:fld>
            <a:endParaRPr lang="de-DE"/>
          </a:p>
        </p:txBody>
      </p:sp>
      <p:sp>
        <p:nvSpPr>
          <p:cNvPr id="4" name="Folienbildplatzhalter 3"/>
          <p:cNvSpPr>
            <a:spLocks noGrp="1" noRot="1" noChangeAspect="1"/>
          </p:cNvSpPr>
          <p:nvPr>
            <p:ph type="sldImg" idx="2"/>
          </p:nvPr>
        </p:nvSpPr>
        <p:spPr>
          <a:xfrm>
            <a:off x="90488" y="744538"/>
            <a:ext cx="6618287" cy="3722687"/>
          </a:xfrm>
          <a:prstGeom prst="rect">
            <a:avLst/>
          </a:prstGeom>
          <a:noFill/>
          <a:ln w="12700">
            <a:solidFill>
              <a:prstClr val="black"/>
            </a:solidFill>
          </a:ln>
        </p:spPr>
        <p:txBody>
          <a:bodyPr vert="horz" lIns="88230" tIns="44115" rIns="88230" bIns="44115" rtlCol="0" anchor="ctr"/>
          <a:lstStyle/>
          <a:p>
            <a:endParaRPr lang="de-DE"/>
          </a:p>
        </p:txBody>
      </p:sp>
      <p:sp>
        <p:nvSpPr>
          <p:cNvPr id="5" name="Notizenplatzhalter 4"/>
          <p:cNvSpPr>
            <a:spLocks noGrp="1"/>
          </p:cNvSpPr>
          <p:nvPr>
            <p:ph type="body" sz="quarter" idx="3"/>
          </p:nvPr>
        </p:nvSpPr>
        <p:spPr>
          <a:xfrm>
            <a:off x="680085" y="4715463"/>
            <a:ext cx="5437507" cy="4469034"/>
          </a:xfrm>
          <a:prstGeom prst="rect">
            <a:avLst/>
          </a:prstGeom>
        </p:spPr>
        <p:txBody>
          <a:bodyPr vert="horz" lIns="88230" tIns="44115" rIns="88230" bIns="44115"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9430927"/>
            <a:ext cx="2945976" cy="495080"/>
          </a:xfrm>
          <a:prstGeom prst="rect">
            <a:avLst/>
          </a:prstGeom>
        </p:spPr>
        <p:txBody>
          <a:bodyPr vert="horz" lIns="88230" tIns="44115" rIns="88230" bIns="44115" rtlCol="0" anchor="b"/>
          <a:lstStyle>
            <a:lvl1pPr algn="l">
              <a:defRPr sz="1200"/>
            </a:lvl1pPr>
          </a:lstStyle>
          <a:p>
            <a:endParaRPr lang="de-DE"/>
          </a:p>
        </p:txBody>
      </p:sp>
      <p:sp>
        <p:nvSpPr>
          <p:cNvPr id="7" name="Foliennummernplatzhalter 6"/>
          <p:cNvSpPr>
            <a:spLocks noGrp="1"/>
          </p:cNvSpPr>
          <p:nvPr>
            <p:ph type="sldNum" sz="quarter" idx="5"/>
          </p:nvPr>
        </p:nvSpPr>
        <p:spPr>
          <a:xfrm>
            <a:off x="3850645" y="9430927"/>
            <a:ext cx="2945976" cy="495080"/>
          </a:xfrm>
          <a:prstGeom prst="rect">
            <a:avLst/>
          </a:prstGeom>
        </p:spPr>
        <p:txBody>
          <a:bodyPr vert="horz" lIns="88230" tIns="44115" rIns="88230" bIns="44115" rtlCol="0" anchor="b"/>
          <a:lstStyle>
            <a:lvl1pPr algn="r">
              <a:defRPr sz="1200"/>
            </a:lvl1pPr>
          </a:lstStyle>
          <a:p>
            <a:fld id="{D47F0BAD-2B0D-418F-8B6F-40611FA0EE58}" type="slidenum">
              <a:rPr lang="de-DE" smtClean="0"/>
              <a:t>‹Nr.›</a:t>
            </a:fld>
            <a:endParaRPr lang="de-DE"/>
          </a:p>
        </p:txBody>
      </p:sp>
    </p:spTree>
    <p:extLst>
      <p:ext uri="{BB962C8B-B14F-4D97-AF65-F5344CB8AC3E}">
        <p14:creationId xmlns:p14="http://schemas.microsoft.com/office/powerpoint/2010/main" val="3451294490"/>
      </p:ext>
    </p:extLst>
  </p:cSld>
  <p:clrMap bg1="lt1" tx1="dk1" bg2="lt2" tx2="dk2" accent1="accent1" accent2="accent2" accent3="accent3" accent4="accent4" accent5="accent5" accent6="accent6" hlink="hlink" folHlink="folHlink"/>
  <p:notesStyle>
    <a:lvl1pPr marL="0" algn="l" defTabSz="806501" rtl="0" eaLnBrk="1" latinLnBrk="0" hangingPunct="1">
      <a:defRPr sz="1100" kern="1200">
        <a:solidFill>
          <a:schemeClr val="tx1"/>
        </a:solidFill>
        <a:latin typeface="+mn-lt"/>
        <a:ea typeface="+mn-ea"/>
        <a:cs typeface="+mn-cs"/>
      </a:defRPr>
    </a:lvl1pPr>
    <a:lvl2pPr marL="403250" algn="l" defTabSz="806501" rtl="0" eaLnBrk="1" latinLnBrk="0" hangingPunct="1">
      <a:defRPr sz="1100" kern="1200">
        <a:solidFill>
          <a:schemeClr val="tx1"/>
        </a:solidFill>
        <a:latin typeface="+mn-lt"/>
        <a:ea typeface="+mn-ea"/>
        <a:cs typeface="+mn-cs"/>
      </a:defRPr>
    </a:lvl2pPr>
    <a:lvl3pPr marL="806501" algn="l" defTabSz="806501" rtl="0" eaLnBrk="1" latinLnBrk="0" hangingPunct="1">
      <a:defRPr sz="1100" kern="1200">
        <a:solidFill>
          <a:schemeClr val="tx1"/>
        </a:solidFill>
        <a:latin typeface="+mn-lt"/>
        <a:ea typeface="+mn-ea"/>
        <a:cs typeface="+mn-cs"/>
      </a:defRPr>
    </a:lvl3pPr>
    <a:lvl4pPr marL="1209751" algn="l" defTabSz="806501" rtl="0" eaLnBrk="1" latinLnBrk="0" hangingPunct="1">
      <a:defRPr sz="1100" kern="1200">
        <a:solidFill>
          <a:schemeClr val="tx1"/>
        </a:solidFill>
        <a:latin typeface="+mn-lt"/>
        <a:ea typeface="+mn-ea"/>
        <a:cs typeface="+mn-cs"/>
      </a:defRPr>
    </a:lvl4pPr>
    <a:lvl5pPr marL="1613002" algn="l" defTabSz="806501" rtl="0" eaLnBrk="1" latinLnBrk="0" hangingPunct="1">
      <a:defRPr sz="1100" kern="1200">
        <a:solidFill>
          <a:schemeClr val="tx1"/>
        </a:solidFill>
        <a:latin typeface="+mn-lt"/>
        <a:ea typeface="+mn-ea"/>
        <a:cs typeface="+mn-cs"/>
      </a:defRPr>
    </a:lvl5pPr>
    <a:lvl6pPr marL="2016252" algn="l" defTabSz="806501" rtl="0" eaLnBrk="1" latinLnBrk="0" hangingPunct="1">
      <a:defRPr sz="1100" kern="1200">
        <a:solidFill>
          <a:schemeClr val="tx1"/>
        </a:solidFill>
        <a:latin typeface="+mn-lt"/>
        <a:ea typeface="+mn-ea"/>
        <a:cs typeface="+mn-cs"/>
      </a:defRPr>
    </a:lvl6pPr>
    <a:lvl7pPr marL="2419502" algn="l" defTabSz="806501" rtl="0" eaLnBrk="1" latinLnBrk="0" hangingPunct="1">
      <a:defRPr sz="1100" kern="1200">
        <a:solidFill>
          <a:schemeClr val="tx1"/>
        </a:solidFill>
        <a:latin typeface="+mn-lt"/>
        <a:ea typeface="+mn-ea"/>
        <a:cs typeface="+mn-cs"/>
      </a:defRPr>
    </a:lvl7pPr>
    <a:lvl8pPr marL="2822753" algn="l" defTabSz="806501" rtl="0" eaLnBrk="1" latinLnBrk="0" hangingPunct="1">
      <a:defRPr sz="1100" kern="1200">
        <a:solidFill>
          <a:schemeClr val="tx1"/>
        </a:solidFill>
        <a:latin typeface="+mn-lt"/>
        <a:ea typeface="+mn-ea"/>
        <a:cs typeface="+mn-cs"/>
      </a:defRPr>
    </a:lvl8pPr>
    <a:lvl9pPr marL="3226003" algn="l" defTabSz="806501"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3: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112" name="Google Shape;112;p3: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4192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3: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p13:notes"/>
          <p:cNvSpPr txBox="1">
            <a:spLocks noGrp="1"/>
          </p:cNvSpPr>
          <p:nvPr>
            <p:ph type="body" idx="1"/>
          </p:nvPr>
        </p:nvSpPr>
        <p:spPr>
          <a:xfrm>
            <a:off x="680085" y="4715463"/>
            <a:ext cx="5437507" cy="4469034"/>
          </a:xfrm>
          <a:prstGeom prst="rect">
            <a:avLst/>
          </a:prstGeom>
          <a:noFill/>
          <a:ln>
            <a:noFill/>
          </a:ln>
        </p:spPr>
        <p:txBody>
          <a:bodyPr spcFirstLastPara="1" wrap="square" lIns="88225" tIns="44100" rIns="88225" bIns="44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85" name="Google Shape;285;p13:notes"/>
          <p:cNvSpPr txBox="1">
            <a:spLocks noGrp="1"/>
          </p:cNvSpPr>
          <p:nvPr>
            <p:ph type="sldNum" idx="12"/>
          </p:nvPr>
        </p:nvSpPr>
        <p:spPr>
          <a:xfrm>
            <a:off x="3850645" y="9430927"/>
            <a:ext cx="2945976" cy="495080"/>
          </a:xfrm>
          <a:prstGeom prst="rect">
            <a:avLst/>
          </a:prstGeom>
          <a:noFill/>
          <a:ln>
            <a:noFill/>
          </a:ln>
        </p:spPr>
        <p:txBody>
          <a:bodyPr spcFirstLastPara="1" wrap="square" lIns="88225" tIns="44100" rIns="88225" bIns="44100" anchor="b" anchorCtr="0">
            <a:no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13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35495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6: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317" name="Google Shape;317;p16: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3943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7: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336" name="Google Shape;336;p17: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7546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18: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347" name="Google Shape;347;p18: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60963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Mehrwert</a:t>
            </a:r>
            <a:r>
              <a:rPr lang="de-DE" baseline="0" dirty="0" smtClean="0"/>
              <a:t> bei Entwicklung von Fiori Apps</a:t>
            </a:r>
            <a:endParaRPr lang="de-DE" dirty="0"/>
          </a:p>
        </p:txBody>
      </p:sp>
      <p:sp>
        <p:nvSpPr>
          <p:cNvPr id="4" name="Foliennummernplatzhalter 3"/>
          <p:cNvSpPr>
            <a:spLocks noGrp="1"/>
          </p:cNvSpPr>
          <p:nvPr>
            <p:ph type="sldNum" sz="quarter" idx="10"/>
          </p:nvPr>
        </p:nvSpPr>
        <p:spPr/>
        <p:txBody>
          <a:bodyPr/>
          <a:lstStyle/>
          <a:p>
            <a:fld id="{D47F0BAD-2B0D-418F-8B6F-40611FA0EE58}" type="slidenum">
              <a:rPr lang="de-DE" smtClean="0"/>
              <a:t>17</a:t>
            </a:fld>
            <a:endParaRPr lang="de-DE"/>
          </a:p>
        </p:txBody>
      </p:sp>
    </p:spTree>
    <p:extLst>
      <p:ext uri="{BB962C8B-B14F-4D97-AF65-F5344CB8AC3E}">
        <p14:creationId xmlns:p14="http://schemas.microsoft.com/office/powerpoint/2010/main" val="2926620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0: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383" name="Google Shape;383;p20: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8813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40ee713c45_2_17:notes"/>
          <p:cNvSpPr txBox="1">
            <a:spLocks noGrp="1"/>
          </p:cNvSpPr>
          <p:nvPr>
            <p:ph type="body" idx="1"/>
          </p:nvPr>
        </p:nvSpPr>
        <p:spPr>
          <a:xfrm>
            <a:off x="680085" y="4715463"/>
            <a:ext cx="5437500" cy="4469100"/>
          </a:xfrm>
          <a:prstGeom prst="rect">
            <a:avLst/>
          </a:prstGeom>
        </p:spPr>
        <p:txBody>
          <a:bodyPr spcFirstLastPara="1" wrap="square" lIns="88225" tIns="44100" rIns="88225" bIns="44100" anchor="t" anchorCtr="0">
            <a:noAutofit/>
          </a:bodyPr>
          <a:lstStyle/>
          <a:p>
            <a:pPr marL="342900" lvl="0" indent="-342900" algn="l" rtl="0">
              <a:spcBef>
                <a:spcPts val="0"/>
              </a:spcBef>
              <a:spcAft>
                <a:spcPts val="0"/>
              </a:spcAft>
              <a:buSzPts val="1700"/>
              <a:buFont typeface="Arial" panose="020B0604020202020204" pitchFamily="34" charset="0"/>
              <a:buChar char="•"/>
            </a:pPr>
            <a:r>
              <a:rPr lang="de-DE" dirty="0" smtClean="0"/>
              <a:t>Aufgetretene Probleme lösen</a:t>
            </a:r>
            <a:endParaRPr lang="de-DE" sz="900" dirty="0" smtClean="0">
              <a:latin typeface="Arial"/>
              <a:ea typeface="Arial"/>
              <a:cs typeface="Arial"/>
              <a:sym typeface="Arial"/>
            </a:endParaRPr>
          </a:p>
          <a:p>
            <a:pPr marL="342900" lvl="0" indent="-342900" algn="l" rtl="0">
              <a:spcBef>
                <a:spcPts val="400"/>
              </a:spcBef>
              <a:spcAft>
                <a:spcPts val="0"/>
              </a:spcAft>
              <a:buSzPts val="1700"/>
              <a:buFont typeface="Arial" panose="020B0604020202020204" pitchFamily="34" charset="0"/>
              <a:buChar char="•"/>
            </a:pPr>
            <a:r>
              <a:rPr lang="de-DE" dirty="0" smtClean="0"/>
              <a:t>Verwendung der Anwendung mit einem S/4-HANA-Backend</a:t>
            </a:r>
            <a:endParaRPr lang="de-DE" sz="900" dirty="0" smtClean="0">
              <a:latin typeface="Arial"/>
              <a:ea typeface="Arial"/>
              <a:cs typeface="Arial"/>
              <a:sym typeface="Arial"/>
            </a:endParaRPr>
          </a:p>
          <a:p>
            <a:pPr marL="342900" lvl="0" indent="-342900" algn="l" rtl="0">
              <a:spcBef>
                <a:spcPts val="400"/>
              </a:spcBef>
              <a:spcAft>
                <a:spcPts val="0"/>
              </a:spcAft>
              <a:buSzPts val="1700"/>
              <a:buFont typeface="Arial" panose="020B0604020202020204" pitchFamily="34" charset="0"/>
              <a:buChar char="•"/>
            </a:pPr>
            <a:r>
              <a:rPr lang="de-DE" dirty="0" smtClean="0"/>
              <a:t>Prüfung ob auf SAP Cloud </a:t>
            </a:r>
            <a:r>
              <a:rPr lang="de-DE" dirty="0" err="1" smtClean="0"/>
              <a:t>Platform</a:t>
            </a:r>
            <a:r>
              <a:rPr lang="de-DE" dirty="0" smtClean="0"/>
              <a:t> zur Entwicklung verzichtet werden kann</a:t>
            </a:r>
            <a:endParaRPr lang="de-DE" sz="900" dirty="0" smtClean="0">
              <a:latin typeface="Arial"/>
              <a:ea typeface="Arial"/>
              <a:cs typeface="Arial"/>
              <a:sym typeface="Arial"/>
            </a:endParaRPr>
          </a:p>
          <a:p>
            <a:pPr marL="342900" lvl="0" indent="-342900" algn="l" rtl="0">
              <a:spcBef>
                <a:spcPts val="400"/>
              </a:spcBef>
              <a:spcAft>
                <a:spcPts val="0"/>
              </a:spcAft>
              <a:buSzPts val="1700"/>
              <a:buFont typeface="Arial" panose="020B0604020202020204" pitchFamily="34" charset="0"/>
              <a:buChar char="•"/>
            </a:pPr>
            <a:r>
              <a:rPr lang="de-DE" dirty="0" smtClean="0"/>
              <a:t>Produktiver Einsatz der SAP Cloud </a:t>
            </a:r>
            <a:r>
              <a:rPr lang="de-DE" dirty="0" err="1" smtClean="0"/>
              <a:t>Platform</a:t>
            </a:r>
            <a:endParaRPr lang="de-DE" dirty="0" smtClean="0"/>
          </a:p>
          <a:p>
            <a:pPr marL="342900" lvl="0" indent="-342900" algn="l" rtl="0">
              <a:spcBef>
                <a:spcPts val="400"/>
              </a:spcBef>
              <a:spcAft>
                <a:spcPts val="0"/>
              </a:spcAft>
              <a:buSzPts val="1700"/>
              <a:buFont typeface="Arial" panose="020B0604020202020204" pitchFamily="34" charset="0"/>
              <a:buChar char="•"/>
            </a:pPr>
            <a:r>
              <a:rPr lang="de-DE" dirty="0" smtClean="0"/>
              <a:t>Konkurrenzprodukte</a:t>
            </a:r>
            <a:endParaRPr lang="de-DE" sz="900" dirty="0" smtClean="0">
              <a:latin typeface="Arial"/>
              <a:ea typeface="Arial"/>
              <a:cs typeface="Arial"/>
              <a:sym typeface="Arial"/>
            </a:endParaRPr>
          </a:p>
          <a:p>
            <a:pPr marL="342900" lvl="0" indent="-342900" algn="l" rtl="0">
              <a:spcBef>
                <a:spcPts val="400"/>
              </a:spcBef>
              <a:spcAft>
                <a:spcPts val="0"/>
              </a:spcAft>
              <a:buSzPts val="1700"/>
              <a:buFont typeface="Arial" panose="020B0604020202020204" pitchFamily="34" charset="0"/>
              <a:buChar char="•"/>
            </a:pPr>
            <a:r>
              <a:rPr lang="de-DE" dirty="0" smtClean="0"/>
              <a:t>2-Faktor-Authentifizierung und SSO für Backend-Systeme</a:t>
            </a:r>
          </a:p>
          <a:p>
            <a:pPr marL="0" lvl="0" indent="0" algn="l" rtl="0">
              <a:spcBef>
                <a:spcPts val="0"/>
              </a:spcBef>
              <a:spcAft>
                <a:spcPts val="0"/>
              </a:spcAft>
              <a:buNone/>
            </a:pPr>
            <a:endParaRPr dirty="0"/>
          </a:p>
        </p:txBody>
      </p:sp>
      <p:sp>
        <p:nvSpPr>
          <p:cNvPr id="395" name="Google Shape;395;g40ee713c45_2_17: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19051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40ee713c45_2_17:notes"/>
          <p:cNvSpPr txBox="1">
            <a:spLocks noGrp="1"/>
          </p:cNvSpPr>
          <p:nvPr>
            <p:ph type="body" idx="1"/>
          </p:nvPr>
        </p:nvSpPr>
        <p:spPr>
          <a:xfrm>
            <a:off x="680085" y="4715463"/>
            <a:ext cx="5437500" cy="4469100"/>
          </a:xfrm>
          <a:prstGeom prst="rect">
            <a:avLst/>
          </a:prstGeom>
        </p:spPr>
        <p:txBody>
          <a:bodyPr spcFirstLastPara="1" wrap="square" lIns="88225" tIns="44100" rIns="88225" bIns="44100" anchor="t" anchorCtr="0">
            <a:noAutofit/>
          </a:bodyPr>
          <a:lstStyle/>
          <a:p>
            <a:pPr marL="342900" lvl="0" indent="-342900" algn="l" rtl="0">
              <a:spcBef>
                <a:spcPts val="0"/>
              </a:spcBef>
              <a:spcAft>
                <a:spcPts val="0"/>
              </a:spcAft>
              <a:buSzPts val="1700"/>
              <a:buFont typeface="Arial" panose="020B0604020202020204" pitchFamily="34" charset="0"/>
              <a:buChar char="•"/>
            </a:pPr>
            <a:r>
              <a:rPr lang="de-DE" dirty="0" smtClean="0"/>
              <a:t>Aufgetretene Probleme lösen</a:t>
            </a:r>
            <a:endParaRPr lang="de-DE" sz="900" dirty="0" smtClean="0">
              <a:latin typeface="Arial"/>
              <a:ea typeface="Arial"/>
              <a:cs typeface="Arial"/>
              <a:sym typeface="Arial"/>
            </a:endParaRPr>
          </a:p>
          <a:p>
            <a:pPr marL="342900" lvl="0" indent="-342900" algn="l" rtl="0">
              <a:spcBef>
                <a:spcPts val="400"/>
              </a:spcBef>
              <a:spcAft>
                <a:spcPts val="0"/>
              </a:spcAft>
              <a:buSzPts val="1700"/>
              <a:buFont typeface="Arial" panose="020B0604020202020204" pitchFamily="34" charset="0"/>
              <a:buChar char="•"/>
            </a:pPr>
            <a:r>
              <a:rPr lang="de-DE" dirty="0" smtClean="0"/>
              <a:t>Verwendung der Anwendung mit einem S/4-HANA-Backend</a:t>
            </a:r>
            <a:endParaRPr lang="de-DE" sz="900" dirty="0" smtClean="0">
              <a:latin typeface="Arial"/>
              <a:ea typeface="Arial"/>
              <a:cs typeface="Arial"/>
              <a:sym typeface="Arial"/>
            </a:endParaRPr>
          </a:p>
          <a:p>
            <a:pPr marL="342900" lvl="0" indent="-342900" algn="l" rtl="0">
              <a:spcBef>
                <a:spcPts val="400"/>
              </a:spcBef>
              <a:spcAft>
                <a:spcPts val="0"/>
              </a:spcAft>
              <a:buSzPts val="1700"/>
              <a:buFont typeface="Arial" panose="020B0604020202020204" pitchFamily="34" charset="0"/>
              <a:buChar char="•"/>
            </a:pPr>
            <a:r>
              <a:rPr lang="de-DE" dirty="0" smtClean="0"/>
              <a:t>Prüfung ob auf SAP Cloud </a:t>
            </a:r>
            <a:r>
              <a:rPr lang="de-DE" dirty="0" err="1" smtClean="0"/>
              <a:t>Platform</a:t>
            </a:r>
            <a:r>
              <a:rPr lang="de-DE" dirty="0" smtClean="0"/>
              <a:t> zur Entwicklung verzichtet werden kann</a:t>
            </a:r>
            <a:endParaRPr lang="de-DE" sz="900" dirty="0" smtClean="0">
              <a:latin typeface="Arial"/>
              <a:ea typeface="Arial"/>
              <a:cs typeface="Arial"/>
              <a:sym typeface="Arial"/>
            </a:endParaRPr>
          </a:p>
          <a:p>
            <a:pPr marL="342900" lvl="0" indent="-342900" algn="l" rtl="0">
              <a:spcBef>
                <a:spcPts val="400"/>
              </a:spcBef>
              <a:spcAft>
                <a:spcPts val="0"/>
              </a:spcAft>
              <a:buSzPts val="1700"/>
              <a:buFont typeface="Arial" panose="020B0604020202020204" pitchFamily="34" charset="0"/>
              <a:buChar char="•"/>
            </a:pPr>
            <a:r>
              <a:rPr lang="de-DE" dirty="0" smtClean="0"/>
              <a:t>Produktiver Einsatz der SAP Cloud </a:t>
            </a:r>
            <a:r>
              <a:rPr lang="de-DE" dirty="0" err="1" smtClean="0"/>
              <a:t>Platform</a:t>
            </a:r>
            <a:endParaRPr lang="de-DE" dirty="0" smtClean="0"/>
          </a:p>
          <a:p>
            <a:pPr marL="342900" lvl="0" indent="-342900" algn="l" rtl="0">
              <a:spcBef>
                <a:spcPts val="400"/>
              </a:spcBef>
              <a:spcAft>
                <a:spcPts val="0"/>
              </a:spcAft>
              <a:buSzPts val="1700"/>
              <a:buFont typeface="Arial" panose="020B0604020202020204" pitchFamily="34" charset="0"/>
              <a:buChar char="•"/>
            </a:pPr>
            <a:r>
              <a:rPr lang="de-DE" dirty="0" smtClean="0"/>
              <a:t>Konkurrenzprodukte</a:t>
            </a:r>
            <a:endParaRPr lang="de-DE" sz="900" dirty="0" smtClean="0">
              <a:latin typeface="Arial"/>
              <a:ea typeface="Arial"/>
              <a:cs typeface="Arial"/>
              <a:sym typeface="Arial"/>
            </a:endParaRPr>
          </a:p>
          <a:p>
            <a:pPr marL="342900" lvl="0" indent="-342900" algn="l" rtl="0">
              <a:spcBef>
                <a:spcPts val="400"/>
              </a:spcBef>
              <a:spcAft>
                <a:spcPts val="0"/>
              </a:spcAft>
              <a:buSzPts val="1700"/>
              <a:buFont typeface="Arial" panose="020B0604020202020204" pitchFamily="34" charset="0"/>
              <a:buChar char="•"/>
            </a:pPr>
            <a:r>
              <a:rPr lang="de-DE" dirty="0" smtClean="0"/>
              <a:t>2-Faktor-Authentifizierung und SSO für Backend-Systeme</a:t>
            </a:r>
          </a:p>
          <a:p>
            <a:pPr marL="0" lvl="0" indent="0" algn="l" rtl="0">
              <a:spcBef>
                <a:spcPts val="0"/>
              </a:spcBef>
              <a:spcAft>
                <a:spcPts val="0"/>
              </a:spcAft>
              <a:buNone/>
            </a:pPr>
            <a:endParaRPr dirty="0"/>
          </a:p>
        </p:txBody>
      </p:sp>
      <p:sp>
        <p:nvSpPr>
          <p:cNvPr id="395" name="Google Shape;395;g40ee713c45_2_17: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64420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40ee713c45_2_17:notes"/>
          <p:cNvSpPr txBox="1">
            <a:spLocks noGrp="1"/>
          </p:cNvSpPr>
          <p:nvPr>
            <p:ph type="body" idx="1"/>
          </p:nvPr>
        </p:nvSpPr>
        <p:spPr>
          <a:xfrm>
            <a:off x="680085" y="4715463"/>
            <a:ext cx="5437500" cy="4469100"/>
          </a:xfrm>
          <a:prstGeom prst="rect">
            <a:avLst/>
          </a:prstGeom>
        </p:spPr>
        <p:txBody>
          <a:bodyPr spcFirstLastPara="1" wrap="square" lIns="88225" tIns="44100" rIns="88225" bIns="44100" anchor="t" anchorCtr="0">
            <a:noAutofit/>
          </a:bodyPr>
          <a:lstStyle/>
          <a:p>
            <a:pPr marL="342900" lvl="0" indent="-342900" algn="l" rtl="0">
              <a:spcBef>
                <a:spcPts val="0"/>
              </a:spcBef>
              <a:spcAft>
                <a:spcPts val="0"/>
              </a:spcAft>
              <a:buSzPts val="1700"/>
              <a:buFont typeface="Arial" panose="020B0604020202020204" pitchFamily="34" charset="0"/>
              <a:buChar char="•"/>
            </a:pPr>
            <a:r>
              <a:rPr lang="de-DE" dirty="0" smtClean="0"/>
              <a:t>Aufgetretene Probleme lösen</a:t>
            </a:r>
            <a:endParaRPr lang="de-DE" sz="900" dirty="0" smtClean="0">
              <a:latin typeface="Arial"/>
              <a:ea typeface="Arial"/>
              <a:cs typeface="Arial"/>
              <a:sym typeface="Arial"/>
            </a:endParaRPr>
          </a:p>
          <a:p>
            <a:pPr marL="342900" lvl="0" indent="-342900" algn="l" rtl="0">
              <a:spcBef>
                <a:spcPts val="400"/>
              </a:spcBef>
              <a:spcAft>
                <a:spcPts val="0"/>
              </a:spcAft>
              <a:buSzPts val="1700"/>
              <a:buFont typeface="Arial" panose="020B0604020202020204" pitchFamily="34" charset="0"/>
              <a:buChar char="•"/>
            </a:pPr>
            <a:r>
              <a:rPr lang="de-DE" dirty="0" smtClean="0"/>
              <a:t>Verwendung der Anwendung mit einem S/4-HANA-Backend</a:t>
            </a:r>
            <a:endParaRPr lang="de-DE" sz="900" dirty="0" smtClean="0">
              <a:latin typeface="Arial"/>
              <a:ea typeface="Arial"/>
              <a:cs typeface="Arial"/>
              <a:sym typeface="Arial"/>
            </a:endParaRPr>
          </a:p>
          <a:p>
            <a:pPr marL="342900" lvl="0" indent="-342900" algn="l" rtl="0">
              <a:spcBef>
                <a:spcPts val="400"/>
              </a:spcBef>
              <a:spcAft>
                <a:spcPts val="0"/>
              </a:spcAft>
              <a:buSzPts val="1700"/>
              <a:buFont typeface="Arial" panose="020B0604020202020204" pitchFamily="34" charset="0"/>
              <a:buChar char="•"/>
            </a:pPr>
            <a:r>
              <a:rPr lang="de-DE" dirty="0" smtClean="0"/>
              <a:t>Prüfung ob auf SAP Cloud </a:t>
            </a:r>
            <a:r>
              <a:rPr lang="de-DE" dirty="0" err="1" smtClean="0"/>
              <a:t>Platform</a:t>
            </a:r>
            <a:r>
              <a:rPr lang="de-DE" dirty="0" smtClean="0"/>
              <a:t> zur Entwicklung verzichtet werden kann</a:t>
            </a:r>
            <a:endParaRPr lang="de-DE" sz="900" dirty="0" smtClean="0">
              <a:latin typeface="Arial"/>
              <a:ea typeface="Arial"/>
              <a:cs typeface="Arial"/>
              <a:sym typeface="Arial"/>
            </a:endParaRPr>
          </a:p>
          <a:p>
            <a:pPr marL="342900" lvl="0" indent="-342900" algn="l" rtl="0">
              <a:spcBef>
                <a:spcPts val="400"/>
              </a:spcBef>
              <a:spcAft>
                <a:spcPts val="0"/>
              </a:spcAft>
              <a:buSzPts val="1700"/>
              <a:buFont typeface="Arial" panose="020B0604020202020204" pitchFamily="34" charset="0"/>
              <a:buChar char="•"/>
            </a:pPr>
            <a:r>
              <a:rPr lang="de-DE" dirty="0" smtClean="0"/>
              <a:t>Produktiver Einsatz der SAP Cloud </a:t>
            </a:r>
            <a:r>
              <a:rPr lang="de-DE" dirty="0" err="1" smtClean="0"/>
              <a:t>Platform</a:t>
            </a:r>
            <a:endParaRPr lang="de-DE" dirty="0" smtClean="0"/>
          </a:p>
          <a:p>
            <a:pPr marL="342900" lvl="0" indent="-342900" algn="l" rtl="0">
              <a:spcBef>
                <a:spcPts val="400"/>
              </a:spcBef>
              <a:spcAft>
                <a:spcPts val="0"/>
              </a:spcAft>
              <a:buSzPts val="1700"/>
              <a:buFont typeface="Arial" panose="020B0604020202020204" pitchFamily="34" charset="0"/>
              <a:buChar char="•"/>
            </a:pPr>
            <a:r>
              <a:rPr lang="de-DE" dirty="0" smtClean="0"/>
              <a:t>Konkurrenzprodukte</a:t>
            </a:r>
            <a:endParaRPr lang="de-DE" sz="900" dirty="0" smtClean="0">
              <a:latin typeface="Arial"/>
              <a:ea typeface="Arial"/>
              <a:cs typeface="Arial"/>
              <a:sym typeface="Arial"/>
            </a:endParaRPr>
          </a:p>
          <a:p>
            <a:pPr marL="342900" lvl="0" indent="-342900" algn="l" rtl="0">
              <a:spcBef>
                <a:spcPts val="400"/>
              </a:spcBef>
              <a:spcAft>
                <a:spcPts val="0"/>
              </a:spcAft>
              <a:buSzPts val="1700"/>
              <a:buFont typeface="Arial" panose="020B0604020202020204" pitchFamily="34" charset="0"/>
              <a:buChar char="•"/>
            </a:pPr>
            <a:r>
              <a:rPr lang="de-DE" dirty="0" smtClean="0"/>
              <a:t>2-Faktor-Authentifizierung und SSO für Backend-Systeme</a:t>
            </a:r>
          </a:p>
          <a:p>
            <a:pPr marL="0" lvl="0" indent="0" algn="l" rtl="0">
              <a:spcBef>
                <a:spcPts val="0"/>
              </a:spcBef>
              <a:spcAft>
                <a:spcPts val="0"/>
              </a:spcAft>
              <a:buNone/>
            </a:pPr>
            <a:endParaRPr dirty="0"/>
          </a:p>
        </p:txBody>
      </p:sp>
      <p:sp>
        <p:nvSpPr>
          <p:cNvPr id="395" name="Google Shape;395;g40ee713c45_2_17: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46143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24: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433" name="Google Shape;433;p24: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2449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D47F0BAD-2B0D-418F-8B6F-40611FA0EE58}" type="slidenum">
              <a:rPr lang="de-DE" smtClean="0"/>
              <a:t>2</a:t>
            </a:fld>
            <a:endParaRPr lang="de-DE"/>
          </a:p>
        </p:txBody>
      </p:sp>
    </p:spTree>
    <p:extLst>
      <p:ext uri="{BB962C8B-B14F-4D97-AF65-F5344CB8AC3E}">
        <p14:creationId xmlns:p14="http://schemas.microsoft.com/office/powerpoint/2010/main" val="36384559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p59: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0" name="Google Shape;960;p59:notes"/>
          <p:cNvSpPr txBox="1">
            <a:spLocks noGrp="1"/>
          </p:cNvSpPr>
          <p:nvPr>
            <p:ph type="body" idx="1"/>
          </p:nvPr>
        </p:nvSpPr>
        <p:spPr>
          <a:xfrm>
            <a:off x="680085" y="4715463"/>
            <a:ext cx="5437507" cy="4469034"/>
          </a:xfrm>
          <a:prstGeom prst="rect">
            <a:avLst/>
          </a:prstGeom>
          <a:noFill/>
          <a:ln>
            <a:noFill/>
          </a:ln>
        </p:spPr>
        <p:txBody>
          <a:bodyPr spcFirstLastPara="1" wrap="square" lIns="88225" tIns="44100" rIns="88225" bIns="44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961" name="Google Shape;961;p59:notes"/>
          <p:cNvSpPr txBox="1">
            <a:spLocks noGrp="1"/>
          </p:cNvSpPr>
          <p:nvPr>
            <p:ph type="sldNum" idx="12"/>
          </p:nvPr>
        </p:nvSpPr>
        <p:spPr>
          <a:xfrm>
            <a:off x="3850645" y="9430927"/>
            <a:ext cx="2945976" cy="495080"/>
          </a:xfrm>
          <a:prstGeom prst="rect">
            <a:avLst/>
          </a:prstGeom>
          <a:noFill/>
          <a:ln>
            <a:noFill/>
          </a:ln>
        </p:spPr>
        <p:txBody>
          <a:bodyPr spcFirstLastPara="1" wrap="square" lIns="88225" tIns="44100" rIns="88225" bIns="44100" anchor="b" anchorCtr="0">
            <a:no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23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972743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6: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r>
              <a:rPr lang="de-DE" dirty="0" smtClean="0"/>
              <a:t>Wer ist mein Auftraggeber</a:t>
            </a:r>
            <a:endParaRPr dirty="0"/>
          </a:p>
        </p:txBody>
      </p:sp>
      <p:sp>
        <p:nvSpPr>
          <p:cNvPr id="144" name="Google Shape;144;p6: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74980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25: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442" name="Google Shape;442;p25: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62071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Was ist</a:t>
            </a:r>
            <a:r>
              <a:rPr lang="de-DE" baseline="0" dirty="0" smtClean="0"/>
              <a:t> sie? Entwicklerplattform</a:t>
            </a:r>
          </a:p>
          <a:p>
            <a:pPr marL="171450" indent="-171450">
              <a:buFontTx/>
              <a:buChar char="-"/>
            </a:pPr>
            <a:r>
              <a:rPr lang="de-DE" dirty="0" smtClean="0"/>
              <a:t>Entwicklungsumgebung</a:t>
            </a:r>
          </a:p>
          <a:p>
            <a:pPr marL="171450" indent="-171450">
              <a:buFontTx/>
              <a:buChar char="-"/>
            </a:pPr>
            <a:r>
              <a:rPr lang="de-DE" dirty="0" smtClean="0"/>
              <a:t>Verwaltung</a:t>
            </a:r>
            <a:r>
              <a:rPr lang="de-DE" baseline="0" dirty="0" smtClean="0"/>
              <a:t> von Anwendungen: Persistenz, Konnektivität, Identitäts- und Dokumentenverwaltung</a:t>
            </a:r>
          </a:p>
          <a:p>
            <a:pPr marL="171450" indent="-171450">
              <a:buFontTx/>
              <a:buChar char="-"/>
            </a:pPr>
            <a:r>
              <a:rPr lang="de-DE" baseline="0" dirty="0" smtClean="0"/>
              <a:t>Betrieb von Anwendungen: Portaldienst</a:t>
            </a:r>
          </a:p>
          <a:p>
            <a:pPr marL="171450" indent="-171450">
              <a:buFontTx/>
              <a:buChar char="-"/>
            </a:pPr>
            <a:endParaRPr lang="de-DE" baseline="0" dirty="0" smtClean="0"/>
          </a:p>
          <a:p>
            <a:pPr marL="171450" indent="-171450">
              <a:buFontTx/>
              <a:buChar char="-"/>
            </a:pPr>
            <a:r>
              <a:rPr lang="de-DE" baseline="0" dirty="0" smtClean="0"/>
              <a:t>Zielgruppe:</a:t>
            </a:r>
          </a:p>
          <a:p>
            <a:pPr marL="171450" indent="-171450">
              <a:buFontTx/>
              <a:buChar char="-"/>
            </a:pPr>
            <a:r>
              <a:rPr lang="de-DE" dirty="0" smtClean="0"/>
              <a:t>Firmen, die Anwendungen auf HANA-Datenbank aufbauen wollen</a:t>
            </a:r>
          </a:p>
          <a:p>
            <a:pPr marL="171450" indent="-171450">
              <a:buFontTx/>
              <a:buChar char="-"/>
            </a:pPr>
            <a:r>
              <a:rPr lang="de-DE" dirty="0" smtClean="0"/>
              <a:t>SAP Partner </a:t>
            </a:r>
            <a:r>
              <a:rPr lang="de-DE" dirty="0" smtClean="0">
                <a:sym typeface="Wingdings" panose="05000000000000000000" pitchFamily="2" charset="2"/>
              </a:rPr>
              <a:t> Entwickeln und verkaufen Erweiterungen</a:t>
            </a:r>
          </a:p>
          <a:p>
            <a:pPr marL="171450" indent="-171450">
              <a:buFontTx/>
              <a:buChar char="-"/>
            </a:pPr>
            <a:r>
              <a:rPr lang="de-DE" dirty="0" smtClean="0">
                <a:sym typeface="Wingdings" panose="05000000000000000000" pitchFamily="2" charset="2"/>
              </a:rPr>
              <a:t>SAP</a:t>
            </a:r>
            <a:r>
              <a:rPr lang="de-DE" baseline="0" dirty="0" smtClean="0">
                <a:sym typeface="Wingdings" panose="05000000000000000000" pitchFamily="2" charset="2"/>
              </a:rPr>
              <a:t> Kunden, entwickeln sich selbst passende Erweiterung</a:t>
            </a:r>
            <a:endParaRPr lang="de-DE" dirty="0" smtClean="0"/>
          </a:p>
          <a:p>
            <a:pPr marL="171450" indent="-171450">
              <a:buFontTx/>
              <a:buChar char="-"/>
            </a:pPr>
            <a:endParaRPr lang="de-DE" dirty="0" smtClean="0"/>
          </a:p>
        </p:txBody>
      </p:sp>
      <p:sp>
        <p:nvSpPr>
          <p:cNvPr id="4" name="Foliennummernplatzhalter 3"/>
          <p:cNvSpPr>
            <a:spLocks noGrp="1"/>
          </p:cNvSpPr>
          <p:nvPr>
            <p:ph type="sldNum" sz="quarter" idx="10"/>
          </p:nvPr>
        </p:nvSpPr>
        <p:spPr/>
        <p:txBody>
          <a:bodyPr/>
          <a:lstStyle/>
          <a:p>
            <a:fld id="{D47F0BAD-2B0D-418F-8B6F-40611FA0EE58}" type="slidenum">
              <a:rPr lang="de-DE" smtClean="0"/>
              <a:t>31</a:t>
            </a:fld>
            <a:endParaRPr lang="de-DE"/>
          </a:p>
        </p:txBody>
      </p:sp>
    </p:spTree>
    <p:extLst>
      <p:ext uri="{BB962C8B-B14F-4D97-AF65-F5344CB8AC3E}">
        <p14:creationId xmlns:p14="http://schemas.microsoft.com/office/powerpoint/2010/main" val="2105986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Was ist</a:t>
            </a:r>
            <a:r>
              <a:rPr lang="de-DE" baseline="0" dirty="0" smtClean="0"/>
              <a:t> sie? Entwicklerplattform</a:t>
            </a:r>
          </a:p>
          <a:p>
            <a:pPr marL="171450" indent="-171450">
              <a:buFontTx/>
              <a:buChar char="-"/>
            </a:pPr>
            <a:r>
              <a:rPr lang="de-DE" dirty="0" smtClean="0"/>
              <a:t>Entwicklungsumgebung</a:t>
            </a:r>
          </a:p>
          <a:p>
            <a:pPr marL="171450" indent="-171450">
              <a:buFontTx/>
              <a:buChar char="-"/>
            </a:pPr>
            <a:r>
              <a:rPr lang="de-DE" dirty="0" smtClean="0"/>
              <a:t>Verwaltung</a:t>
            </a:r>
            <a:r>
              <a:rPr lang="de-DE" baseline="0" dirty="0" smtClean="0"/>
              <a:t> von Anwendungen: Persistenz, Konnektivität, Identitäts- und Dokumentenverwaltung</a:t>
            </a:r>
          </a:p>
          <a:p>
            <a:pPr marL="171450" indent="-171450">
              <a:buFontTx/>
              <a:buChar char="-"/>
            </a:pPr>
            <a:r>
              <a:rPr lang="de-DE" baseline="0" dirty="0" smtClean="0"/>
              <a:t>Betrieb von Anwendungen: Portaldienst</a:t>
            </a:r>
          </a:p>
          <a:p>
            <a:pPr marL="171450" indent="-171450">
              <a:buFontTx/>
              <a:buChar char="-"/>
            </a:pPr>
            <a:endParaRPr lang="de-DE" baseline="0" dirty="0" smtClean="0"/>
          </a:p>
          <a:p>
            <a:pPr marL="171450" indent="-171450">
              <a:buFontTx/>
              <a:buChar char="-"/>
            </a:pPr>
            <a:r>
              <a:rPr lang="de-DE" baseline="0" dirty="0" smtClean="0"/>
              <a:t>Zielgruppe:</a:t>
            </a:r>
          </a:p>
          <a:p>
            <a:pPr marL="171450" indent="-171450">
              <a:buFontTx/>
              <a:buChar char="-"/>
            </a:pPr>
            <a:r>
              <a:rPr lang="de-DE" dirty="0" smtClean="0"/>
              <a:t>Firmen, die Anwendungen auf HANA-Datenbank aufbauen wollen</a:t>
            </a:r>
          </a:p>
          <a:p>
            <a:pPr marL="171450" indent="-171450">
              <a:buFontTx/>
              <a:buChar char="-"/>
            </a:pPr>
            <a:r>
              <a:rPr lang="de-DE" dirty="0" smtClean="0"/>
              <a:t>SAP Partner </a:t>
            </a:r>
            <a:r>
              <a:rPr lang="de-DE" dirty="0" smtClean="0">
                <a:sym typeface="Wingdings" panose="05000000000000000000" pitchFamily="2" charset="2"/>
              </a:rPr>
              <a:t> Entwickeln und verkaufen Erweiterungen</a:t>
            </a:r>
          </a:p>
          <a:p>
            <a:pPr marL="171450" indent="-171450">
              <a:buFontTx/>
              <a:buChar char="-"/>
            </a:pPr>
            <a:r>
              <a:rPr lang="de-DE" dirty="0" smtClean="0">
                <a:sym typeface="Wingdings" panose="05000000000000000000" pitchFamily="2" charset="2"/>
              </a:rPr>
              <a:t>SAP</a:t>
            </a:r>
            <a:r>
              <a:rPr lang="de-DE" baseline="0" dirty="0" smtClean="0">
                <a:sym typeface="Wingdings" panose="05000000000000000000" pitchFamily="2" charset="2"/>
              </a:rPr>
              <a:t> Kunden, entwickeln sich selbst passende Erweiterung</a:t>
            </a:r>
            <a:endParaRPr lang="de-DE" dirty="0" smtClean="0"/>
          </a:p>
          <a:p>
            <a:pPr marL="171450" indent="-171450">
              <a:buFontTx/>
              <a:buChar char="-"/>
            </a:pPr>
            <a:endParaRPr lang="de-DE" dirty="0" smtClean="0"/>
          </a:p>
        </p:txBody>
      </p:sp>
      <p:sp>
        <p:nvSpPr>
          <p:cNvPr id="4" name="Foliennummernplatzhalter 3"/>
          <p:cNvSpPr>
            <a:spLocks noGrp="1"/>
          </p:cNvSpPr>
          <p:nvPr>
            <p:ph type="sldNum" sz="quarter" idx="10"/>
          </p:nvPr>
        </p:nvSpPr>
        <p:spPr/>
        <p:txBody>
          <a:bodyPr/>
          <a:lstStyle/>
          <a:p>
            <a:fld id="{D47F0BAD-2B0D-418F-8B6F-40611FA0EE58}" type="slidenum">
              <a:rPr lang="de-DE" smtClean="0"/>
              <a:t>32</a:t>
            </a:fld>
            <a:endParaRPr lang="de-DE"/>
          </a:p>
        </p:txBody>
      </p:sp>
    </p:spTree>
    <p:extLst>
      <p:ext uri="{BB962C8B-B14F-4D97-AF65-F5344CB8AC3E}">
        <p14:creationId xmlns:p14="http://schemas.microsoft.com/office/powerpoint/2010/main" val="12928939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 Entwicklungsplattform</a:t>
            </a:r>
            <a:r>
              <a:rPr lang="de-DE" baseline="0" dirty="0" smtClean="0"/>
              <a:t> für Anwendungen, die im Kern aus In-Memory-DB </a:t>
            </a:r>
            <a:r>
              <a:rPr lang="de-DE" baseline="0" dirty="0" err="1" smtClean="0"/>
              <a:t>bestehn</a:t>
            </a:r>
            <a:endParaRPr lang="de-DE" dirty="0" smtClean="0"/>
          </a:p>
          <a:p>
            <a:r>
              <a:rPr lang="de-DE" dirty="0" smtClean="0"/>
              <a:t>ACID: </a:t>
            </a:r>
            <a:r>
              <a:rPr lang="de-DE" dirty="0" err="1" smtClean="0"/>
              <a:t>atomicity</a:t>
            </a:r>
            <a:r>
              <a:rPr lang="de-DE" dirty="0" smtClean="0"/>
              <a:t> (</a:t>
            </a:r>
            <a:r>
              <a:rPr lang="de-DE" dirty="0" err="1" smtClean="0"/>
              <a:t>rollback</a:t>
            </a:r>
            <a:r>
              <a:rPr lang="de-DE" dirty="0" smtClean="0"/>
              <a:t>), </a:t>
            </a:r>
            <a:r>
              <a:rPr lang="de-DE" dirty="0" err="1" smtClean="0"/>
              <a:t>consistency</a:t>
            </a:r>
            <a:r>
              <a:rPr lang="de-DE" dirty="0" smtClean="0"/>
              <a:t>,</a:t>
            </a:r>
            <a:r>
              <a:rPr lang="de-DE" baseline="0" dirty="0" smtClean="0"/>
              <a:t> </a:t>
            </a:r>
            <a:r>
              <a:rPr lang="de-DE" baseline="0" dirty="0" err="1" smtClean="0"/>
              <a:t>isolation</a:t>
            </a:r>
            <a:endParaRPr lang="de-DE" baseline="0" dirty="0" smtClean="0"/>
          </a:p>
          <a:p>
            <a:r>
              <a:rPr lang="de-DE" baseline="0" dirty="0" err="1" smtClean="0"/>
              <a:t>Durability</a:t>
            </a:r>
            <a:endParaRPr lang="de-DE" baseline="0" dirty="0" smtClean="0"/>
          </a:p>
          <a:p>
            <a:pPr marL="171450" indent="-171450">
              <a:buFontTx/>
              <a:buChar char="-"/>
            </a:pPr>
            <a:r>
              <a:rPr lang="de-DE" baseline="0" dirty="0" smtClean="0"/>
              <a:t>In </a:t>
            </a:r>
            <a:r>
              <a:rPr lang="de-DE" baseline="0" dirty="0" err="1" smtClean="0"/>
              <a:t>memory</a:t>
            </a:r>
            <a:endParaRPr lang="de-DE" baseline="0" dirty="0" smtClean="0"/>
          </a:p>
          <a:p>
            <a:pPr marL="171450" indent="-171450">
              <a:buFontTx/>
              <a:buChar char="-"/>
            </a:pPr>
            <a:r>
              <a:rPr lang="de-DE" baseline="0" dirty="0" smtClean="0"/>
              <a:t>spaltenbasiert</a:t>
            </a:r>
            <a:endParaRPr lang="de-DE" dirty="0"/>
          </a:p>
        </p:txBody>
      </p:sp>
      <p:sp>
        <p:nvSpPr>
          <p:cNvPr id="4" name="Foliennummernplatzhalter 3"/>
          <p:cNvSpPr>
            <a:spLocks noGrp="1"/>
          </p:cNvSpPr>
          <p:nvPr>
            <p:ph type="sldNum" sz="quarter" idx="10"/>
          </p:nvPr>
        </p:nvSpPr>
        <p:spPr/>
        <p:txBody>
          <a:bodyPr/>
          <a:lstStyle/>
          <a:p>
            <a:fld id="{D47F0BAD-2B0D-418F-8B6F-40611FA0EE58}" type="slidenum">
              <a:rPr lang="de-DE" smtClean="0"/>
              <a:t>39</a:t>
            </a:fld>
            <a:endParaRPr lang="de-DE"/>
          </a:p>
        </p:txBody>
      </p:sp>
    </p:spTree>
    <p:extLst>
      <p:ext uri="{BB962C8B-B14F-4D97-AF65-F5344CB8AC3E}">
        <p14:creationId xmlns:p14="http://schemas.microsoft.com/office/powerpoint/2010/main" val="25086573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Html5, </a:t>
            </a:r>
            <a:r>
              <a:rPr lang="de-DE" dirty="0" err="1" smtClean="0"/>
              <a:t>css</a:t>
            </a:r>
            <a:endParaRPr lang="de-DE" dirty="0" smtClean="0"/>
          </a:p>
          <a:p>
            <a:r>
              <a:rPr lang="de-DE" dirty="0" err="1" smtClean="0"/>
              <a:t>Mvc</a:t>
            </a:r>
            <a:endParaRPr lang="de-DE" dirty="0" smtClean="0"/>
          </a:p>
          <a:p>
            <a:r>
              <a:rPr lang="de-DE" dirty="0" smtClean="0"/>
              <a:t>OpenUI5</a:t>
            </a:r>
            <a:endParaRPr lang="de-DE" dirty="0"/>
          </a:p>
        </p:txBody>
      </p:sp>
      <p:sp>
        <p:nvSpPr>
          <p:cNvPr id="4" name="Foliennummernplatzhalter 3"/>
          <p:cNvSpPr>
            <a:spLocks noGrp="1"/>
          </p:cNvSpPr>
          <p:nvPr>
            <p:ph type="sldNum" sz="quarter" idx="10"/>
          </p:nvPr>
        </p:nvSpPr>
        <p:spPr/>
        <p:txBody>
          <a:bodyPr/>
          <a:lstStyle/>
          <a:p>
            <a:fld id="{D47F0BAD-2B0D-418F-8B6F-40611FA0EE58}" type="slidenum">
              <a:rPr lang="de-DE" smtClean="0"/>
              <a:t>45</a:t>
            </a:fld>
            <a:endParaRPr lang="de-DE"/>
          </a:p>
        </p:txBody>
      </p:sp>
    </p:spTree>
    <p:extLst>
      <p:ext uri="{BB962C8B-B14F-4D97-AF65-F5344CB8AC3E}">
        <p14:creationId xmlns:p14="http://schemas.microsoft.com/office/powerpoint/2010/main" val="17984727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smtClean="0"/>
              <a:t>Anwender</a:t>
            </a:r>
            <a:r>
              <a:rPr lang="de-DE" baseline="0" dirty="0" smtClean="0"/>
              <a:t> darf nur Arbeitsschritte sehen, die er für seinen Teil der Arbeit benötigt / Rolle / Fokussierung</a:t>
            </a:r>
          </a:p>
          <a:p>
            <a:pPr marL="171450" indent="-171450">
              <a:buFontTx/>
              <a:buChar char="-"/>
            </a:pPr>
            <a:r>
              <a:rPr lang="de-DE" baseline="0" dirty="0" smtClean="0"/>
              <a:t>Anzeige auf Smartphone, Tablet, PC</a:t>
            </a:r>
          </a:p>
          <a:p>
            <a:pPr marL="171450" indent="-171450">
              <a:buFontTx/>
              <a:buChar char="-"/>
            </a:pPr>
            <a:r>
              <a:rPr lang="de-DE" baseline="0" dirty="0" smtClean="0"/>
              <a:t>Eine Anwendung spiegelt einen Anwendungsfall wieder / keine Abzweigungen</a:t>
            </a:r>
          </a:p>
          <a:p>
            <a:pPr marL="171450" indent="-171450">
              <a:buFontTx/>
              <a:buChar char="-"/>
            </a:pPr>
            <a:r>
              <a:rPr lang="de-DE" baseline="0" dirty="0" smtClean="0"/>
              <a:t>Müssten den Fiori-Richtlinien entsprechen </a:t>
            </a:r>
            <a:r>
              <a:rPr lang="de-DE" baseline="0" dirty="0" smtClean="0">
                <a:sym typeface="Wingdings" panose="05000000000000000000" pitchFamily="2" charset="2"/>
              </a:rPr>
              <a:t> Nutzerfreundlichkeit durch einheitliches Design, </a:t>
            </a:r>
            <a:endParaRPr lang="de-DE" dirty="0"/>
          </a:p>
        </p:txBody>
      </p:sp>
      <p:sp>
        <p:nvSpPr>
          <p:cNvPr id="4" name="Foliennummernplatzhalter 3"/>
          <p:cNvSpPr>
            <a:spLocks noGrp="1"/>
          </p:cNvSpPr>
          <p:nvPr>
            <p:ph type="sldNum" sz="quarter" idx="10"/>
          </p:nvPr>
        </p:nvSpPr>
        <p:spPr/>
        <p:txBody>
          <a:bodyPr/>
          <a:lstStyle/>
          <a:p>
            <a:fld id="{D47F0BAD-2B0D-418F-8B6F-40611FA0EE58}" type="slidenum">
              <a:rPr lang="de-DE" smtClean="0"/>
              <a:t>46</a:t>
            </a:fld>
            <a:endParaRPr lang="de-DE"/>
          </a:p>
        </p:txBody>
      </p:sp>
    </p:spTree>
    <p:extLst>
      <p:ext uri="{BB962C8B-B14F-4D97-AF65-F5344CB8AC3E}">
        <p14:creationId xmlns:p14="http://schemas.microsoft.com/office/powerpoint/2010/main" val="25960546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OData:</a:t>
            </a:r>
            <a:r>
              <a:rPr lang="de-DE" baseline="0" dirty="0" smtClean="0"/>
              <a:t> Datenübertragungsprotokoll</a:t>
            </a:r>
            <a:endParaRPr lang="de-DE" dirty="0"/>
          </a:p>
        </p:txBody>
      </p:sp>
      <p:sp>
        <p:nvSpPr>
          <p:cNvPr id="4" name="Foliennummernplatzhalter 3"/>
          <p:cNvSpPr>
            <a:spLocks noGrp="1"/>
          </p:cNvSpPr>
          <p:nvPr>
            <p:ph type="sldNum" sz="quarter" idx="10"/>
          </p:nvPr>
        </p:nvSpPr>
        <p:spPr/>
        <p:txBody>
          <a:bodyPr/>
          <a:lstStyle/>
          <a:p>
            <a:fld id="{D47F0BAD-2B0D-418F-8B6F-40611FA0EE58}" type="slidenum">
              <a:rPr lang="de-DE" smtClean="0"/>
              <a:t>47</a:t>
            </a:fld>
            <a:endParaRPr lang="de-DE"/>
          </a:p>
        </p:txBody>
      </p:sp>
    </p:spTree>
    <p:extLst>
      <p:ext uri="{BB962C8B-B14F-4D97-AF65-F5344CB8AC3E}">
        <p14:creationId xmlns:p14="http://schemas.microsoft.com/office/powerpoint/2010/main" val="7934641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Wie bin ich dabei vorgegangen? Zuerst habe ich</a:t>
            </a:r>
            <a:r>
              <a:rPr lang="de-DE" baseline="0" dirty="0" smtClean="0"/>
              <a:t> analysiert, welche Anforderungen an die neue Anwendung zu stellen sind</a:t>
            </a:r>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Calibri"/>
                <a:ea typeface="Calibri"/>
                <a:cs typeface="Calibri"/>
                <a:sym typeface="Calibri"/>
              </a:rPr>
              <a:t>50</a:t>
            </a:fld>
            <a:endParaRPr lang="de-DE"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69417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Wo ist der Bezug zur SAP</a:t>
            </a:r>
            <a:r>
              <a:rPr lang="de-DE" baseline="0" dirty="0" smtClean="0"/>
              <a:t> Cloud </a:t>
            </a:r>
            <a:r>
              <a:rPr lang="de-DE" baseline="0" dirty="0" err="1" smtClean="0"/>
              <a:t>Platform</a:t>
            </a:r>
            <a:r>
              <a:rPr lang="de-DE" baseline="0" dirty="0" smtClean="0"/>
              <a:t>?</a:t>
            </a:r>
          </a:p>
          <a:p>
            <a:r>
              <a:rPr lang="de-DE" baseline="0" dirty="0" smtClean="0"/>
              <a:t>ASP betreut ERP-Systeme, Oberflächen veraltet, neue Oberflächen Fiori</a:t>
            </a:r>
            <a:r>
              <a:rPr lang="de-DE" baseline="0" dirty="0" smtClean="0">
                <a:sym typeface="Wingdings" panose="05000000000000000000" pitchFamily="2" charset="2"/>
              </a:rPr>
              <a:t> Teil des folgenden ERP S/4 HANA -_&gt; Übergang für Kunden erleichtern</a:t>
            </a:r>
            <a:endParaRPr lang="de-DE" dirty="0"/>
          </a:p>
        </p:txBody>
      </p:sp>
      <p:sp>
        <p:nvSpPr>
          <p:cNvPr id="4" name="Foliennummernplatzhalter 3"/>
          <p:cNvSpPr>
            <a:spLocks noGrp="1"/>
          </p:cNvSpPr>
          <p:nvPr>
            <p:ph type="sldNum" sz="quarter" idx="10"/>
          </p:nvPr>
        </p:nvSpPr>
        <p:spPr/>
        <p:txBody>
          <a:bodyPr/>
          <a:lstStyle/>
          <a:p>
            <a:fld id="{D47F0BAD-2B0D-418F-8B6F-40611FA0EE58}" type="slidenum">
              <a:rPr lang="de-DE" smtClean="0"/>
              <a:t>3</a:t>
            </a:fld>
            <a:endParaRPr lang="de-DE"/>
          </a:p>
        </p:txBody>
      </p:sp>
    </p:spTree>
    <p:extLst>
      <p:ext uri="{BB962C8B-B14F-4D97-AF65-F5344CB8AC3E}">
        <p14:creationId xmlns:p14="http://schemas.microsoft.com/office/powerpoint/2010/main" val="33247368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Calibri"/>
                <a:ea typeface="Calibri"/>
                <a:cs typeface="Calibri"/>
                <a:sym typeface="Calibri"/>
              </a:rPr>
              <a:t>51</a:t>
            </a:fld>
            <a:endParaRPr lang="de-DE"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805481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3: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423" name="Google Shape;423;p23: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32568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19: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365" name="Google Shape;365;p19: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62305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3: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p13:notes"/>
          <p:cNvSpPr txBox="1">
            <a:spLocks noGrp="1"/>
          </p:cNvSpPr>
          <p:nvPr>
            <p:ph type="body" idx="1"/>
          </p:nvPr>
        </p:nvSpPr>
        <p:spPr>
          <a:xfrm>
            <a:off x="680085" y="4715463"/>
            <a:ext cx="5437507" cy="4469034"/>
          </a:xfrm>
          <a:prstGeom prst="rect">
            <a:avLst/>
          </a:prstGeom>
          <a:noFill/>
          <a:ln>
            <a:noFill/>
          </a:ln>
        </p:spPr>
        <p:txBody>
          <a:bodyPr spcFirstLastPara="1" wrap="square" lIns="88225" tIns="44100" rIns="88225" bIns="44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85" name="Google Shape;285;p13:notes"/>
          <p:cNvSpPr txBox="1">
            <a:spLocks noGrp="1"/>
          </p:cNvSpPr>
          <p:nvPr>
            <p:ph type="sldNum" idx="12"/>
          </p:nvPr>
        </p:nvSpPr>
        <p:spPr>
          <a:xfrm>
            <a:off x="3850645" y="9430927"/>
            <a:ext cx="2945976" cy="495080"/>
          </a:xfrm>
          <a:prstGeom prst="rect">
            <a:avLst/>
          </a:prstGeom>
          <a:noFill/>
          <a:ln>
            <a:noFill/>
          </a:ln>
        </p:spPr>
        <p:txBody>
          <a:bodyPr spcFirstLastPara="1" wrap="square" lIns="88225" tIns="44100" rIns="88225" bIns="44100" anchor="b" anchorCtr="0">
            <a:no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61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438394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9: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r>
              <a:rPr lang="de-DE" dirty="0" smtClean="0"/>
              <a:t>Hier ist noch nicht klar, ob man die SAP Cloud </a:t>
            </a:r>
            <a:r>
              <a:rPr lang="de-DE" dirty="0" err="1" smtClean="0"/>
              <a:t>Platform</a:t>
            </a:r>
            <a:r>
              <a:rPr lang="de-DE" dirty="0" smtClean="0"/>
              <a:t> überhaupt braucht, vielleicht gibt es eine</a:t>
            </a:r>
            <a:r>
              <a:rPr lang="de-DE" baseline="0" dirty="0" smtClean="0"/>
              <a:t> passende Fiori-App</a:t>
            </a:r>
            <a:endParaRPr dirty="0"/>
          </a:p>
        </p:txBody>
      </p:sp>
      <p:sp>
        <p:nvSpPr>
          <p:cNvPr id="209" name="Google Shape;209;p9: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1887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Wo ist der Bezug zur SAP</a:t>
            </a:r>
            <a:r>
              <a:rPr lang="de-DE" baseline="0" dirty="0" smtClean="0"/>
              <a:t> Cloud </a:t>
            </a:r>
            <a:r>
              <a:rPr lang="de-DE" baseline="0" dirty="0" err="1" smtClean="0"/>
              <a:t>Platform</a:t>
            </a:r>
            <a:r>
              <a:rPr lang="de-DE" baseline="0" dirty="0" smtClean="0"/>
              <a:t>?</a:t>
            </a:r>
          </a:p>
          <a:p>
            <a:r>
              <a:rPr lang="de-DE" baseline="0" dirty="0" smtClean="0"/>
              <a:t>ASP betreut ERP-Systeme, Oberflächen veraltet, neue Oberflächen Fiori</a:t>
            </a:r>
            <a:r>
              <a:rPr lang="de-DE" baseline="0" dirty="0" smtClean="0">
                <a:sym typeface="Wingdings" panose="05000000000000000000" pitchFamily="2" charset="2"/>
              </a:rPr>
              <a:t> Teil des folgenden ERP S/4 HANA -_&gt; Übergang für Kunden erleichtern</a:t>
            </a:r>
            <a:endParaRPr lang="de-DE" dirty="0"/>
          </a:p>
        </p:txBody>
      </p:sp>
      <p:sp>
        <p:nvSpPr>
          <p:cNvPr id="4" name="Foliennummernplatzhalter 3"/>
          <p:cNvSpPr>
            <a:spLocks noGrp="1"/>
          </p:cNvSpPr>
          <p:nvPr>
            <p:ph type="sldNum" sz="quarter" idx="10"/>
          </p:nvPr>
        </p:nvSpPr>
        <p:spPr/>
        <p:txBody>
          <a:bodyPr/>
          <a:lstStyle/>
          <a:p>
            <a:fld id="{D47F0BAD-2B0D-418F-8B6F-40611FA0EE58}" type="slidenum">
              <a:rPr lang="de-DE" smtClean="0"/>
              <a:t>4</a:t>
            </a:fld>
            <a:endParaRPr lang="de-DE"/>
          </a:p>
        </p:txBody>
      </p:sp>
    </p:spTree>
    <p:extLst>
      <p:ext uri="{BB962C8B-B14F-4D97-AF65-F5344CB8AC3E}">
        <p14:creationId xmlns:p14="http://schemas.microsoft.com/office/powerpoint/2010/main" val="2043048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Wo ist der Bezug zur SAP</a:t>
            </a:r>
            <a:r>
              <a:rPr lang="de-DE" baseline="0" dirty="0" smtClean="0"/>
              <a:t> Cloud </a:t>
            </a:r>
            <a:r>
              <a:rPr lang="de-DE" baseline="0" dirty="0" err="1" smtClean="0"/>
              <a:t>Platform</a:t>
            </a:r>
            <a:r>
              <a:rPr lang="de-DE" baseline="0" dirty="0" smtClean="0"/>
              <a:t>?</a:t>
            </a:r>
          </a:p>
          <a:p>
            <a:r>
              <a:rPr lang="de-DE" baseline="0" dirty="0" smtClean="0"/>
              <a:t>ASP betreut ERP-Systeme, Oberflächen veraltet, neue Oberflächen Fiori</a:t>
            </a:r>
            <a:r>
              <a:rPr lang="de-DE" baseline="0" dirty="0" smtClean="0">
                <a:sym typeface="Wingdings" panose="05000000000000000000" pitchFamily="2" charset="2"/>
              </a:rPr>
              <a:t> Teil des folgenden ERP S/4 HANA -_&gt; Übergang für Kunden erleichtern</a:t>
            </a:r>
            <a:endParaRPr lang="de-DE" dirty="0"/>
          </a:p>
        </p:txBody>
      </p:sp>
      <p:sp>
        <p:nvSpPr>
          <p:cNvPr id="4" name="Foliennummernplatzhalter 3"/>
          <p:cNvSpPr>
            <a:spLocks noGrp="1"/>
          </p:cNvSpPr>
          <p:nvPr>
            <p:ph type="sldNum" sz="quarter" idx="10"/>
          </p:nvPr>
        </p:nvSpPr>
        <p:spPr/>
        <p:txBody>
          <a:bodyPr/>
          <a:lstStyle/>
          <a:p>
            <a:fld id="{D47F0BAD-2B0D-418F-8B6F-40611FA0EE58}" type="slidenum">
              <a:rPr lang="de-DE" smtClean="0"/>
              <a:t>5</a:t>
            </a:fld>
            <a:endParaRPr lang="de-DE"/>
          </a:p>
        </p:txBody>
      </p:sp>
    </p:spTree>
    <p:extLst>
      <p:ext uri="{BB962C8B-B14F-4D97-AF65-F5344CB8AC3E}">
        <p14:creationId xmlns:p14="http://schemas.microsoft.com/office/powerpoint/2010/main" val="2208416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Wo ist der Bezug zur SAP</a:t>
            </a:r>
            <a:r>
              <a:rPr lang="de-DE" baseline="0" dirty="0" smtClean="0"/>
              <a:t> Cloud </a:t>
            </a:r>
            <a:r>
              <a:rPr lang="de-DE" baseline="0" dirty="0" err="1" smtClean="0"/>
              <a:t>Platform</a:t>
            </a:r>
            <a:r>
              <a:rPr lang="de-DE" baseline="0" dirty="0" smtClean="0"/>
              <a:t>?</a:t>
            </a:r>
          </a:p>
          <a:p>
            <a:r>
              <a:rPr lang="de-DE" baseline="0" dirty="0" smtClean="0"/>
              <a:t>ASP betreut ERP-Systeme, Oberflächen veraltet, neue Oberflächen Fiori</a:t>
            </a:r>
            <a:r>
              <a:rPr lang="de-DE" baseline="0" dirty="0" smtClean="0">
                <a:sym typeface="Wingdings" panose="05000000000000000000" pitchFamily="2" charset="2"/>
              </a:rPr>
              <a:t> Teil des folgenden ERP S/4 HANA -_&gt; Übergang für Kunden erleichtern</a:t>
            </a:r>
            <a:endParaRPr lang="de-DE" dirty="0"/>
          </a:p>
        </p:txBody>
      </p:sp>
      <p:sp>
        <p:nvSpPr>
          <p:cNvPr id="4" name="Foliennummernplatzhalter 3"/>
          <p:cNvSpPr>
            <a:spLocks noGrp="1"/>
          </p:cNvSpPr>
          <p:nvPr>
            <p:ph type="sldNum" sz="quarter" idx="10"/>
          </p:nvPr>
        </p:nvSpPr>
        <p:spPr/>
        <p:txBody>
          <a:bodyPr/>
          <a:lstStyle/>
          <a:p>
            <a:fld id="{D47F0BAD-2B0D-418F-8B6F-40611FA0EE58}" type="slidenum">
              <a:rPr lang="de-DE" smtClean="0"/>
              <a:t>6</a:t>
            </a:fld>
            <a:endParaRPr lang="de-DE"/>
          </a:p>
        </p:txBody>
      </p:sp>
    </p:spTree>
    <p:extLst>
      <p:ext uri="{BB962C8B-B14F-4D97-AF65-F5344CB8AC3E}">
        <p14:creationId xmlns:p14="http://schemas.microsoft.com/office/powerpoint/2010/main" val="6741210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Auswahl:</a:t>
            </a:r>
            <a:r>
              <a:rPr lang="de-DE" baseline="0" dirty="0" smtClean="0"/>
              <a:t> Analyse, Funktionale Anforderungen, Verfügbarkeitsprüfung</a:t>
            </a:r>
          </a:p>
          <a:p>
            <a:r>
              <a:rPr lang="de-DE" baseline="0" dirty="0" smtClean="0"/>
              <a:t>Entwicklungsumgebung: SAP Web IDE</a:t>
            </a:r>
            <a:endParaRPr lang="de-DE" dirty="0"/>
          </a:p>
        </p:txBody>
      </p:sp>
      <p:sp>
        <p:nvSpPr>
          <p:cNvPr id="4" name="Foliennummernplatzhalter 3"/>
          <p:cNvSpPr>
            <a:spLocks noGrp="1"/>
          </p:cNvSpPr>
          <p:nvPr>
            <p:ph type="sldNum" sz="quarter" idx="10"/>
          </p:nvPr>
        </p:nvSpPr>
        <p:spPr/>
        <p:txBody>
          <a:bodyPr/>
          <a:lstStyle/>
          <a:p>
            <a:fld id="{D47F0BAD-2B0D-418F-8B6F-40611FA0EE58}" type="slidenum">
              <a:rPr lang="de-DE" smtClean="0"/>
              <a:t>9</a:t>
            </a:fld>
            <a:endParaRPr lang="de-DE"/>
          </a:p>
        </p:txBody>
      </p:sp>
    </p:spTree>
    <p:extLst>
      <p:ext uri="{BB962C8B-B14F-4D97-AF65-F5344CB8AC3E}">
        <p14:creationId xmlns:p14="http://schemas.microsoft.com/office/powerpoint/2010/main" val="2160796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Auswahl:</a:t>
            </a:r>
            <a:r>
              <a:rPr lang="de-DE" baseline="0" dirty="0" smtClean="0"/>
              <a:t> Analyse, Funktionale Anforderungen, Verfügbarkeitsprüfung</a:t>
            </a:r>
          </a:p>
          <a:p>
            <a:r>
              <a:rPr lang="de-DE" baseline="0" dirty="0" smtClean="0"/>
              <a:t>Entwicklungsumgebung: SAP Web IDE</a:t>
            </a:r>
            <a:endParaRPr lang="de-DE" dirty="0"/>
          </a:p>
        </p:txBody>
      </p:sp>
      <p:sp>
        <p:nvSpPr>
          <p:cNvPr id="4" name="Foliennummernplatzhalter 3"/>
          <p:cNvSpPr>
            <a:spLocks noGrp="1"/>
          </p:cNvSpPr>
          <p:nvPr>
            <p:ph type="sldNum" sz="quarter" idx="10"/>
          </p:nvPr>
        </p:nvSpPr>
        <p:spPr/>
        <p:txBody>
          <a:bodyPr/>
          <a:lstStyle/>
          <a:p>
            <a:fld id="{D47F0BAD-2B0D-418F-8B6F-40611FA0EE58}" type="slidenum">
              <a:rPr lang="de-DE" smtClean="0"/>
              <a:t>11</a:t>
            </a:fld>
            <a:endParaRPr lang="de-DE"/>
          </a:p>
        </p:txBody>
      </p:sp>
    </p:spTree>
    <p:extLst>
      <p:ext uri="{BB962C8B-B14F-4D97-AF65-F5344CB8AC3E}">
        <p14:creationId xmlns:p14="http://schemas.microsoft.com/office/powerpoint/2010/main" val="437509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Mehrwert</a:t>
            </a:r>
            <a:r>
              <a:rPr lang="de-DE" baseline="0" dirty="0" smtClean="0"/>
              <a:t> bei Entwicklung von Fiori Apps</a:t>
            </a:r>
            <a:endParaRPr lang="de-DE" dirty="0"/>
          </a:p>
        </p:txBody>
      </p:sp>
      <p:sp>
        <p:nvSpPr>
          <p:cNvPr id="4" name="Foliennummernplatzhalter 3"/>
          <p:cNvSpPr>
            <a:spLocks noGrp="1"/>
          </p:cNvSpPr>
          <p:nvPr>
            <p:ph type="sldNum" sz="quarter" idx="10"/>
          </p:nvPr>
        </p:nvSpPr>
        <p:spPr/>
        <p:txBody>
          <a:bodyPr/>
          <a:lstStyle/>
          <a:p>
            <a:fld id="{D47F0BAD-2B0D-418F-8B6F-40611FA0EE58}" type="slidenum">
              <a:rPr lang="de-DE" smtClean="0"/>
              <a:t>12</a:t>
            </a:fld>
            <a:endParaRPr lang="de-DE"/>
          </a:p>
        </p:txBody>
      </p:sp>
    </p:spTree>
    <p:extLst>
      <p:ext uri="{BB962C8B-B14F-4D97-AF65-F5344CB8AC3E}">
        <p14:creationId xmlns:p14="http://schemas.microsoft.com/office/powerpoint/2010/main" val="41301215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9" name="Bildplatzhalter 8"/>
          <p:cNvSpPr>
            <a:spLocks noGrp="1"/>
          </p:cNvSpPr>
          <p:nvPr>
            <p:ph type="pic" sz="quarter" idx="10"/>
          </p:nvPr>
        </p:nvSpPr>
        <p:spPr>
          <a:xfrm>
            <a:off x="251975" y="1017588"/>
            <a:ext cx="11689200" cy="5580000"/>
          </a:xfrm>
          <a:ln w="3175">
            <a:solidFill>
              <a:srgbClr val="BFC9D2"/>
            </a:solidFill>
          </a:ln>
        </p:spPr>
        <p:txBody>
          <a:bodyPr lIns="127008" tIns="127008">
            <a:normAutofit/>
          </a:bodyPr>
          <a:lstStyle>
            <a:lvl1pPr marL="0" indent="0">
              <a:buNone/>
              <a:defRPr sz="1600"/>
            </a:lvl1pPr>
          </a:lstStyle>
          <a:p>
            <a:r>
              <a:rPr lang="de-DE" smtClean="0"/>
              <a:t>Bild durch Klicken auf Symbol hinzufügen</a:t>
            </a:r>
            <a:endParaRPr lang="de-DE" dirty="0"/>
          </a:p>
        </p:txBody>
      </p:sp>
      <p:sp>
        <p:nvSpPr>
          <p:cNvPr id="2" name="Titel 1"/>
          <p:cNvSpPr>
            <a:spLocks noGrp="1"/>
          </p:cNvSpPr>
          <p:nvPr>
            <p:ph type="ctrTitle"/>
          </p:nvPr>
        </p:nvSpPr>
        <p:spPr>
          <a:xfrm>
            <a:off x="630000" y="1260000"/>
            <a:ext cx="10916837" cy="581698"/>
          </a:xfrm>
        </p:spPr>
        <p:txBody>
          <a:bodyPr/>
          <a:lstStyle>
            <a:lvl1pPr>
              <a:defRPr sz="4200"/>
            </a:lvl1pPr>
          </a:lstStyle>
          <a:p>
            <a:r>
              <a:rPr lang="de-DE" noProof="0" smtClean="0"/>
              <a:t>Titelmasterformat durch Klicken bearbeiten</a:t>
            </a:r>
            <a:endParaRPr lang="de-DE" noProof="0" dirty="0"/>
          </a:p>
        </p:txBody>
      </p:sp>
      <p:sp>
        <p:nvSpPr>
          <p:cNvPr id="3" name="Untertitel 2"/>
          <p:cNvSpPr>
            <a:spLocks noGrp="1"/>
          </p:cNvSpPr>
          <p:nvPr>
            <p:ph type="subTitle" idx="1"/>
          </p:nvPr>
        </p:nvSpPr>
        <p:spPr>
          <a:xfrm>
            <a:off x="630000" y="1857201"/>
            <a:ext cx="10916837" cy="307777"/>
          </a:xfrm>
        </p:spPr>
        <p:txBody>
          <a:bodyPr/>
          <a:lstStyle>
            <a:lvl1pPr marL="0" indent="0" algn="l">
              <a:spcBef>
                <a:spcPts val="0"/>
              </a:spcBef>
              <a:buNone/>
              <a:defRPr>
                <a:solidFill>
                  <a:schemeClr val="accent1"/>
                </a:solidFill>
              </a:defRPr>
            </a:lvl1pPr>
            <a:lvl2pPr marL="403250" indent="0" algn="ctr">
              <a:buNone/>
              <a:defRPr>
                <a:solidFill>
                  <a:schemeClr val="tx1">
                    <a:tint val="75000"/>
                  </a:schemeClr>
                </a:solidFill>
              </a:defRPr>
            </a:lvl2pPr>
            <a:lvl3pPr marL="806501" indent="0" algn="ctr">
              <a:buNone/>
              <a:defRPr>
                <a:solidFill>
                  <a:schemeClr val="tx1">
                    <a:tint val="75000"/>
                  </a:schemeClr>
                </a:solidFill>
              </a:defRPr>
            </a:lvl3pPr>
            <a:lvl4pPr marL="1209751" indent="0" algn="ctr">
              <a:buNone/>
              <a:defRPr>
                <a:solidFill>
                  <a:schemeClr val="tx1">
                    <a:tint val="75000"/>
                  </a:schemeClr>
                </a:solidFill>
              </a:defRPr>
            </a:lvl4pPr>
            <a:lvl5pPr marL="1613002" indent="0" algn="ctr">
              <a:buNone/>
              <a:defRPr>
                <a:solidFill>
                  <a:schemeClr val="tx1">
                    <a:tint val="75000"/>
                  </a:schemeClr>
                </a:solidFill>
              </a:defRPr>
            </a:lvl5pPr>
            <a:lvl6pPr marL="2016252" indent="0" algn="ctr">
              <a:buNone/>
              <a:defRPr>
                <a:solidFill>
                  <a:schemeClr val="tx1">
                    <a:tint val="75000"/>
                  </a:schemeClr>
                </a:solidFill>
              </a:defRPr>
            </a:lvl6pPr>
            <a:lvl7pPr marL="2419502" indent="0" algn="ctr">
              <a:buNone/>
              <a:defRPr>
                <a:solidFill>
                  <a:schemeClr val="tx1">
                    <a:tint val="75000"/>
                  </a:schemeClr>
                </a:solidFill>
              </a:defRPr>
            </a:lvl7pPr>
            <a:lvl8pPr marL="2822753" indent="0" algn="ctr">
              <a:buNone/>
              <a:defRPr>
                <a:solidFill>
                  <a:schemeClr val="tx1">
                    <a:tint val="75000"/>
                  </a:schemeClr>
                </a:solidFill>
              </a:defRPr>
            </a:lvl8pPr>
            <a:lvl9pPr marL="3226003" indent="0" algn="ctr">
              <a:buNone/>
              <a:defRPr>
                <a:solidFill>
                  <a:schemeClr val="tx1">
                    <a:tint val="75000"/>
                  </a:schemeClr>
                </a:solidFill>
              </a:defRPr>
            </a:lvl9pPr>
          </a:lstStyle>
          <a:p>
            <a:r>
              <a:rPr lang="de-DE" noProof="0" smtClean="0"/>
              <a:t>Formatvorlage des Untertitelmasters durch Klicken bearbeiten</a:t>
            </a:r>
            <a:endParaRPr lang="de-DE" noProof="0" dirty="0"/>
          </a:p>
        </p:txBody>
      </p:sp>
      <p:sp>
        <p:nvSpPr>
          <p:cNvPr id="6" name="Textplatzhalter 5"/>
          <p:cNvSpPr>
            <a:spLocks noGrp="1"/>
          </p:cNvSpPr>
          <p:nvPr>
            <p:ph type="body" sz="quarter" idx="14" hasCustomPrompt="1"/>
          </p:nvPr>
        </p:nvSpPr>
        <p:spPr>
          <a:xfrm>
            <a:off x="10021740" y="6287925"/>
            <a:ext cx="1919435" cy="307777"/>
          </a:xfrm>
          <a:solidFill>
            <a:schemeClr val="bg1"/>
          </a:solidFill>
        </p:spPr>
        <p:txBody>
          <a:bodyPr wrap="none"/>
          <a:lstStyle>
            <a:lvl1pPr algn="r">
              <a:defRPr>
                <a:solidFill>
                  <a:schemeClr val="accent1"/>
                </a:solidFill>
              </a:defRPr>
            </a:lvl1pPr>
          </a:lstStyle>
          <a:p>
            <a:pPr lvl="0"/>
            <a:r>
              <a:rPr lang="de-DE" dirty="0" smtClean="0"/>
              <a:t>Datum hinzufügen</a:t>
            </a:r>
          </a:p>
        </p:txBody>
      </p:sp>
      <p:pic>
        <p:nvPicPr>
          <p:cNvPr id="7" name="Logo arvat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76000" y="378000"/>
            <a:ext cx="1071159" cy="446400"/>
          </a:xfrm>
          <a:prstGeom prst="rect">
            <a:avLst/>
          </a:prstGeom>
        </p:spPr>
      </p:pic>
    </p:spTree>
    <p:extLst>
      <p:ext uri="{BB962C8B-B14F-4D97-AF65-F5344CB8AC3E}">
        <p14:creationId xmlns:p14="http://schemas.microsoft.com/office/powerpoint/2010/main" val="242043553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act-Chart2">
    <p:bg>
      <p:bgPr>
        <a:solidFill>
          <a:srgbClr val="FAFAFA">
            <a:alpha val="96863"/>
          </a:srgbClr>
        </a:solidFill>
        <a:effectLst/>
      </p:bgPr>
    </p:bg>
    <p:spTree>
      <p:nvGrpSpPr>
        <p:cNvPr id="1" name=""/>
        <p:cNvGrpSpPr/>
        <p:nvPr/>
      </p:nvGrpSpPr>
      <p:grpSpPr>
        <a:xfrm>
          <a:off x="0" y="0"/>
          <a:ext cx="0" cy="0"/>
          <a:chOff x="0" y="0"/>
          <a:chExt cx="0" cy="0"/>
        </a:xfrm>
      </p:grpSpPr>
      <p:sp>
        <p:nvSpPr>
          <p:cNvPr id="6" name="Bildplatzhalter 8"/>
          <p:cNvSpPr>
            <a:spLocks noGrp="1"/>
          </p:cNvSpPr>
          <p:nvPr>
            <p:ph type="pic" sz="quarter" idx="13"/>
          </p:nvPr>
        </p:nvSpPr>
        <p:spPr>
          <a:xfrm>
            <a:off x="252001" y="1008000"/>
            <a:ext cx="11689200" cy="5580000"/>
          </a:xfrm>
          <a:ln w="3175">
            <a:solidFill>
              <a:srgbClr val="BFC9D2"/>
            </a:solidFill>
          </a:ln>
        </p:spPr>
        <p:txBody>
          <a:bodyPr lIns="127008" tIns="127008">
            <a:noAutofit/>
          </a:bodyPr>
          <a:lstStyle>
            <a:lvl1pPr marL="0" indent="0">
              <a:buNone/>
              <a:defRPr sz="1600"/>
            </a:lvl1pPr>
          </a:lstStyle>
          <a:p>
            <a:r>
              <a:rPr lang="de-DE" smtClean="0"/>
              <a:t>Bild durch Klicken auf Symbol hinzufügen</a:t>
            </a:r>
            <a:endParaRPr lang="de-DE" dirty="0"/>
          </a:p>
        </p:txBody>
      </p:sp>
      <p:sp>
        <p:nvSpPr>
          <p:cNvPr id="3" name="Datumsplatzhalter 2"/>
          <p:cNvSpPr>
            <a:spLocks noGrp="1"/>
          </p:cNvSpPr>
          <p:nvPr>
            <p:ph type="dt" sz="half" idx="10"/>
          </p:nvPr>
        </p:nvSpPr>
        <p:spPr/>
        <p:txBody>
          <a:bodyPr/>
          <a:lstStyle/>
          <a:p>
            <a:fld id="{7B86BC12-383D-48EA-92A7-88E5C7BA144A}" type="datetime3">
              <a:rPr lang="de-DE" smtClean="0"/>
              <a:t>15/09/18</a:t>
            </a:fld>
            <a:endParaRPr lang="de-DE" dirty="0"/>
          </a:p>
        </p:txBody>
      </p:sp>
      <p:sp>
        <p:nvSpPr>
          <p:cNvPr id="4" name="Fußzeilenplatzhalter 3"/>
          <p:cNvSpPr>
            <a:spLocks noGrp="1"/>
          </p:cNvSpPr>
          <p:nvPr>
            <p:ph type="ftr" sz="quarter" idx="11"/>
          </p:nvPr>
        </p:nvSpPr>
        <p:spPr/>
        <p:txBody>
          <a:bodyPr/>
          <a:lstStyle/>
          <a:p>
            <a:r>
              <a:rPr lang="de-DE" smtClean="0"/>
              <a:t>| Name | Arvato Systems | Kunde </a:t>
            </a:r>
            <a:endParaRPr lang="de-DE" dirty="0"/>
          </a:p>
        </p:txBody>
      </p:sp>
      <p:sp>
        <p:nvSpPr>
          <p:cNvPr id="5" name="Foliennummernplatzhalter 4"/>
          <p:cNvSpPr>
            <a:spLocks noGrp="1"/>
          </p:cNvSpPr>
          <p:nvPr>
            <p:ph type="sldNum" sz="quarter" idx="12"/>
          </p:nvPr>
        </p:nvSpPr>
        <p:spPr/>
        <p:txBody>
          <a:bodyPr/>
          <a:lstStyle/>
          <a:p>
            <a:fld id="{A5FE0BE9-2605-47C0-8F30-F383CC1BC3CC}" type="slidenum">
              <a:rPr lang="de-DE" smtClean="0"/>
              <a:pPr/>
              <a:t>‹Nr.›</a:t>
            </a:fld>
            <a:endParaRPr lang="de-DE"/>
          </a:p>
        </p:txBody>
      </p:sp>
      <p:sp>
        <p:nvSpPr>
          <p:cNvPr id="9" name="Textplatzhalter 9"/>
          <p:cNvSpPr>
            <a:spLocks noGrp="1"/>
          </p:cNvSpPr>
          <p:nvPr>
            <p:ph type="body" sz="quarter" idx="14"/>
          </p:nvPr>
        </p:nvSpPr>
        <p:spPr>
          <a:xfrm>
            <a:off x="7225201" y="5166000"/>
            <a:ext cx="4320000" cy="1002152"/>
          </a:xfrm>
          <a:solidFill>
            <a:schemeClr val="bg1"/>
          </a:solidFill>
          <a:ln w="3175">
            <a:solidFill>
              <a:srgbClr val="BFC9D2"/>
            </a:solidFill>
          </a:ln>
        </p:spPr>
        <p:txBody>
          <a:bodyPr wrap="square" lIns="216000" tIns="180000" rIns="180000" bIns="180000" anchor="b" anchorCtr="0">
            <a:spAutoFit/>
          </a:bodyPr>
          <a:lstStyle>
            <a:lvl1pPr marL="0" indent="0">
              <a:spcBef>
                <a:spcPts val="529"/>
              </a:spcBef>
              <a:buNone/>
              <a:defRPr sz="1800" b="0" cap="all" baseline="0">
                <a:solidFill>
                  <a:schemeClr val="accent1"/>
                </a:solidFill>
              </a:defRPr>
            </a:lvl1pPr>
            <a:lvl2pPr marL="0" indent="0">
              <a:spcBef>
                <a:spcPts val="882"/>
              </a:spcBef>
              <a:buNone/>
              <a:defRPr lang="de-DE" sz="1600" b="0" kern="1200" cap="none" baseline="0" dirty="0" smtClean="0">
                <a:solidFill>
                  <a:schemeClr val="tx1"/>
                </a:solidFill>
                <a:latin typeface="+mn-lt"/>
                <a:ea typeface="+mn-ea"/>
                <a:cs typeface="+mn-cs"/>
              </a:defRPr>
            </a:lvl2pPr>
          </a:lstStyle>
          <a:p>
            <a:pPr lvl="0"/>
            <a:r>
              <a:rPr lang="de-DE" smtClean="0"/>
              <a:t>Formatvorlagen des Textmasters bearbeiten</a:t>
            </a:r>
          </a:p>
          <a:p>
            <a:pPr lvl="1"/>
            <a:r>
              <a:rPr lang="de-DE" smtClean="0"/>
              <a:t>Zweite Ebene</a:t>
            </a:r>
          </a:p>
        </p:txBody>
      </p:sp>
    </p:spTree>
    <p:extLst>
      <p:ext uri="{BB962C8B-B14F-4D97-AF65-F5344CB8AC3E}">
        <p14:creationId xmlns:p14="http://schemas.microsoft.com/office/powerpoint/2010/main" val="86227665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inal chart">
    <p:spTree>
      <p:nvGrpSpPr>
        <p:cNvPr id="1" name=""/>
        <p:cNvGrpSpPr/>
        <p:nvPr/>
      </p:nvGrpSpPr>
      <p:grpSpPr>
        <a:xfrm>
          <a:off x="0" y="0"/>
          <a:ext cx="0" cy="0"/>
          <a:chOff x="0" y="0"/>
          <a:chExt cx="0" cy="0"/>
        </a:xfrm>
      </p:grpSpPr>
      <p:sp>
        <p:nvSpPr>
          <p:cNvPr id="7" name="Rechteck 6"/>
          <p:cNvSpPr>
            <a:spLocks/>
          </p:cNvSpPr>
          <p:nvPr userDrawn="1"/>
        </p:nvSpPr>
        <p:spPr>
          <a:xfrm>
            <a:off x="251999" y="1008000"/>
            <a:ext cx="11689200" cy="5580000"/>
          </a:xfrm>
          <a:prstGeom prst="rect">
            <a:avLst/>
          </a:prstGeom>
          <a:solidFill>
            <a:schemeClr val="bg1"/>
          </a:solid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lIns="180000" tIns="180000" rIns="180000" bIns="180000"/>
          <a:lstStyle/>
          <a:p>
            <a:endParaRPr lang="de-DE" dirty="0"/>
          </a:p>
        </p:txBody>
      </p:sp>
      <p:sp>
        <p:nvSpPr>
          <p:cNvPr id="2" name="Titel 1"/>
          <p:cNvSpPr>
            <a:spLocks noGrp="1"/>
          </p:cNvSpPr>
          <p:nvPr>
            <p:ph type="title"/>
          </p:nvPr>
        </p:nvSpPr>
        <p:spPr>
          <a:xfrm>
            <a:off x="637158" y="3429823"/>
            <a:ext cx="10919504" cy="760984"/>
          </a:xfrm>
          <a:prstGeom prst="rect">
            <a:avLst/>
          </a:prstGeom>
        </p:spPr>
        <p:txBody>
          <a:bodyPr bIns="95256" anchor="ctr" anchorCtr="0"/>
          <a:lstStyle>
            <a:lvl1pPr algn="ctr">
              <a:defRPr sz="4800"/>
            </a:lvl1pPr>
          </a:lstStyle>
          <a:p>
            <a:r>
              <a:rPr lang="de-DE" smtClean="0"/>
              <a:t>Titelmasterformat durch Klicken bearbeiten</a:t>
            </a:r>
            <a:endParaRPr lang="de-DE" dirty="0"/>
          </a:p>
        </p:txBody>
      </p:sp>
      <p:sp>
        <p:nvSpPr>
          <p:cNvPr id="4" name="Datumsplatzhalter 3"/>
          <p:cNvSpPr>
            <a:spLocks noGrp="1"/>
          </p:cNvSpPr>
          <p:nvPr>
            <p:ph type="dt" sz="half" idx="10"/>
          </p:nvPr>
        </p:nvSpPr>
        <p:spPr/>
        <p:txBody>
          <a:bodyPr/>
          <a:lstStyle/>
          <a:p>
            <a:fld id="{FFA13611-AB10-49A7-A5B9-4647961EF9E7}" type="datetime3">
              <a:rPr lang="de-DE" smtClean="0"/>
              <a:t>15/09/18</a:t>
            </a:fld>
            <a:endParaRPr lang="de-DE"/>
          </a:p>
        </p:txBody>
      </p:sp>
      <p:sp>
        <p:nvSpPr>
          <p:cNvPr id="5" name="Fußzeilenplatzhalter 4"/>
          <p:cNvSpPr>
            <a:spLocks noGrp="1"/>
          </p:cNvSpPr>
          <p:nvPr>
            <p:ph type="ftr" sz="quarter" idx="11"/>
          </p:nvPr>
        </p:nvSpPr>
        <p:spPr/>
        <p:txBody>
          <a:bodyPr/>
          <a:lstStyle/>
          <a:p>
            <a:r>
              <a:rPr lang="de-DE" smtClean="0"/>
              <a:t>| Name | Arvato Systems | Kunde </a:t>
            </a:r>
            <a:endParaRPr lang="de-DE"/>
          </a:p>
        </p:txBody>
      </p:sp>
      <p:sp>
        <p:nvSpPr>
          <p:cNvPr id="6" name="Foliennummernplatzhalter 5"/>
          <p:cNvSpPr>
            <a:spLocks noGrp="1"/>
          </p:cNvSpPr>
          <p:nvPr>
            <p:ph type="sldNum" sz="quarter" idx="12"/>
          </p:nvPr>
        </p:nvSpPr>
        <p:spPr/>
        <p:txBody>
          <a:bodyPr/>
          <a:lstStyle/>
          <a:p>
            <a:fld id="{A5FE0BE9-2605-47C0-8F30-F383CC1BC3CC}" type="slidenum">
              <a:rPr lang="de-DE" smtClean="0"/>
              <a:t>‹Nr.›</a:t>
            </a:fld>
            <a:endParaRPr lang="de-DE"/>
          </a:p>
        </p:txBody>
      </p:sp>
    </p:spTree>
    <p:extLst>
      <p:ext uri="{BB962C8B-B14F-4D97-AF65-F5344CB8AC3E}">
        <p14:creationId xmlns:p14="http://schemas.microsoft.com/office/powerpoint/2010/main" val="349886628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ckground_Organigram">
    <p:spTree>
      <p:nvGrpSpPr>
        <p:cNvPr id="1" name=""/>
        <p:cNvGrpSpPr/>
        <p:nvPr/>
      </p:nvGrpSpPr>
      <p:grpSpPr>
        <a:xfrm>
          <a:off x="0" y="0"/>
          <a:ext cx="0" cy="0"/>
          <a:chOff x="0" y="0"/>
          <a:chExt cx="0" cy="0"/>
        </a:xfrm>
      </p:grpSpPr>
      <p:sp>
        <p:nvSpPr>
          <p:cNvPr id="8" name="Rechteck 7"/>
          <p:cNvSpPr>
            <a:spLocks/>
          </p:cNvSpPr>
          <p:nvPr userDrawn="1"/>
        </p:nvSpPr>
        <p:spPr>
          <a:xfrm>
            <a:off x="251999" y="1008000"/>
            <a:ext cx="11689200" cy="5580000"/>
          </a:xfrm>
          <a:prstGeom prst="rect">
            <a:avLst/>
          </a:prstGeom>
          <a:solidFill>
            <a:schemeClr val="bg1"/>
          </a:solid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lIns="180000" tIns="180000" rIns="180000" bIns="180000"/>
          <a:lstStyle/>
          <a:p>
            <a:endParaRPr lang="de-DE" dirty="0"/>
          </a:p>
        </p:txBody>
      </p:sp>
      <p:sp>
        <p:nvSpPr>
          <p:cNvPr id="4" name="Datumsplatzhalter 3"/>
          <p:cNvSpPr>
            <a:spLocks noGrp="1"/>
          </p:cNvSpPr>
          <p:nvPr>
            <p:ph type="dt" sz="half" idx="10"/>
          </p:nvPr>
        </p:nvSpPr>
        <p:spPr/>
        <p:txBody>
          <a:bodyPr/>
          <a:lstStyle/>
          <a:p>
            <a:fld id="{FA06C234-87E8-447C-A3C7-1AD94A016B34}" type="datetime3">
              <a:rPr lang="de-DE" smtClean="0"/>
              <a:t>15/09/18</a:t>
            </a:fld>
            <a:endParaRPr lang="de-DE"/>
          </a:p>
        </p:txBody>
      </p:sp>
      <p:sp>
        <p:nvSpPr>
          <p:cNvPr id="5" name="Fußzeilenplatzhalter 4"/>
          <p:cNvSpPr>
            <a:spLocks noGrp="1"/>
          </p:cNvSpPr>
          <p:nvPr>
            <p:ph type="ftr" sz="quarter" idx="11"/>
          </p:nvPr>
        </p:nvSpPr>
        <p:spPr/>
        <p:txBody>
          <a:bodyPr/>
          <a:lstStyle/>
          <a:p>
            <a:r>
              <a:rPr lang="de-DE" smtClean="0"/>
              <a:t>| Name | Arvato Systems | Kunde </a:t>
            </a:r>
            <a:endParaRPr lang="de-DE"/>
          </a:p>
        </p:txBody>
      </p:sp>
      <p:sp>
        <p:nvSpPr>
          <p:cNvPr id="6" name="Foliennummernplatzhalter 5"/>
          <p:cNvSpPr>
            <a:spLocks noGrp="1"/>
          </p:cNvSpPr>
          <p:nvPr>
            <p:ph type="sldNum" sz="quarter" idx="12"/>
          </p:nvPr>
        </p:nvSpPr>
        <p:spPr/>
        <p:txBody>
          <a:bodyPr/>
          <a:lstStyle/>
          <a:p>
            <a:fld id="{A5FE0BE9-2605-47C0-8F30-F383CC1BC3CC}" type="slidenum">
              <a:rPr lang="de-DE" smtClean="0"/>
              <a:t>‹Nr.›</a:t>
            </a:fld>
            <a:endParaRPr lang="de-DE"/>
          </a:p>
        </p:txBody>
      </p:sp>
      <p:sp>
        <p:nvSpPr>
          <p:cNvPr id="3" name="Titel 2"/>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281986145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5" name="Rechteck 4"/>
          <p:cNvSpPr>
            <a:spLocks/>
          </p:cNvSpPr>
          <p:nvPr userDrawn="1"/>
        </p:nvSpPr>
        <p:spPr>
          <a:xfrm>
            <a:off x="251999" y="1008000"/>
            <a:ext cx="11689200" cy="5580000"/>
          </a:xfrm>
          <a:prstGeom prst="rect">
            <a:avLst/>
          </a:prstGeom>
          <a:solidFill>
            <a:schemeClr val="bg1"/>
          </a:solid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lIns="180000" tIns="180000" rIns="180000" bIns="180000"/>
          <a:lstStyle/>
          <a:p>
            <a:endParaRPr lang="de-DE" dirty="0"/>
          </a:p>
        </p:txBody>
      </p:sp>
      <p:sp>
        <p:nvSpPr>
          <p:cNvPr id="2" name="Datumsplatzhalter 1"/>
          <p:cNvSpPr>
            <a:spLocks noGrp="1"/>
          </p:cNvSpPr>
          <p:nvPr>
            <p:ph type="dt" sz="half" idx="10"/>
          </p:nvPr>
        </p:nvSpPr>
        <p:spPr/>
        <p:txBody>
          <a:bodyPr/>
          <a:lstStyle/>
          <a:p>
            <a:fld id="{F9EE66DE-8B6B-4C39-8B5F-FC3AE130B284}" type="datetime3">
              <a:rPr lang="de-DE" smtClean="0"/>
              <a:t>15/09/18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‹Nr.›</a:t>
            </a:fld>
            <a:endParaRPr lang="de-DE"/>
          </a:p>
        </p:txBody>
      </p:sp>
    </p:spTree>
    <p:extLst>
      <p:ext uri="{BB962C8B-B14F-4D97-AF65-F5344CB8AC3E}">
        <p14:creationId xmlns:p14="http://schemas.microsoft.com/office/powerpoint/2010/main" val="3385870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p:cSld name="1_Title">
    <p:spTree>
      <p:nvGrpSpPr>
        <p:cNvPr id="1" name="Shape 25"/>
        <p:cNvGrpSpPr/>
        <p:nvPr/>
      </p:nvGrpSpPr>
      <p:grpSpPr>
        <a:xfrm>
          <a:off x="0" y="0"/>
          <a:ext cx="0" cy="0"/>
          <a:chOff x="0" y="0"/>
          <a:chExt cx="0" cy="0"/>
        </a:xfrm>
      </p:grpSpPr>
      <p:sp>
        <p:nvSpPr>
          <p:cNvPr id="26" name="Google Shape;26;p3"/>
          <p:cNvSpPr>
            <a:spLocks noGrp="1"/>
          </p:cNvSpPr>
          <p:nvPr>
            <p:ph type="pic" idx="2"/>
          </p:nvPr>
        </p:nvSpPr>
        <p:spPr>
          <a:xfrm>
            <a:off x="251975" y="1017588"/>
            <a:ext cx="11689200" cy="5580000"/>
          </a:xfrm>
          <a:prstGeom prst="rect">
            <a:avLst/>
          </a:prstGeom>
          <a:noFill/>
          <a:ln w="9525" cap="flat" cmpd="sng">
            <a:solidFill>
              <a:srgbClr val="BFC9D2"/>
            </a:solidFill>
            <a:prstDash val="solid"/>
            <a:round/>
            <a:headEnd type="none" w="sm" len="sm"/>
            <a:tailEnd type="none" w="sm" len="sm"/>
          </a:ln>
        </p:spPr>
        <p:txBody>
          <a:bodyPr spcFirstLastPara="1" wrap="square" lIns="127000" tIns="127000" rIns="0" bIns="0" anchor="t" anchorCtr="0"/>
          <a:lstStyle>
            <a:lvl1pPr marR="0" lvl="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1pPr>
            <a:lvl2pPr marR="0" lvl="1" algn="l" rtl="0">
              <a:spcBef>
                <a:spcPts val="400"/>
              </a:spcBef>
              <a:spcAft>
                <a:spcPts val="0"/>
              </a:spcAft>
              <a:buClr>
                <a:schemeClr val="accent1"/>
              </a:buClr>
              <a:buSzPts val="1700"/>
              <a:buFont typeface="Noto Sans Symbols"/>
              <a:buNone/>
              <a:defRPr sz="2000" b="0" i="0" u="none" strike="noStrike" cap="none">
                <a:solidFill>
                  <a:schemeClr val="accent1"/>
                </a:solidFill>
                <a:latin typeface="Calibri"/>
                <a:ea typeface="Calibri"/>
                <a:cs typeface="Calibri"/>
                <a:sym typeface="Calibri"/>
              </a:defRPr>
            </a:lvl2pPr>
            <a:lvl3pPr marR="0" lvl="2" algn="l" rtl="0">
              <a:spcBef>
                <a:spcPts val="400"/>
              </a:spcBef>
              <a:spcAft>
                <a:spcPts val="0"/>
              </a:spcAft>
              <a:buClr>
                <a:schemeClr val="accent1"/>
              </a:buClr>
              <a:buSzPts val="1700"/>
              <a:buFont typeface="Noto Sans Symbols"/>
              <a:buChar char="•"/>
              <a:defRPr sz="2000" b="0" i="0" u="none" strike="noStrike" cap="none">
                <a:solidFill>
                  <a:schemeClr val="dk1"/>
                </a:solidFill>
                <a:latin typeface="Calibri"/>
                <a:ea typeface="Calibri"/>
                <a:cs typeface="Calibri"/>
                <a:sym typeface="Calibri"/>
              </a:defRPr>
            </a:lvl3pPr>
            <a:lvl4pPr marR="0" lvl="3"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R="0" lvl="4"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R="0" lvl="5"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R="0" lvl="6"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R="0" lvl="7"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R="0" lvl="8"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ctrTitle"/>
          </p:nvPr>
        </p:nvSpPr>
        <p:spPr>
          <a:xfrm>
            <a:off x="630000" y="1260000"/>
            <a:ext cx="10916837" cy="581698"/>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chemeClr val="accent1"/>
              </a:buClr>
              <a:buSzPts val="4200"/>
              <a:buFont typeface="Calibri"/>
              <a:buNone/>
              <a:defRPr sz="4200" b="0"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 name="Google Shape;28;p3"/>
          <p:cNvSpPr txBox="1">
            <a:spLocks noGrp="1"/>
          </p:cNvSpPr>
          <p:nvPr>
            <p:ph type="subTitle" idx="1"/>
          </p:nvPr>
        </p:nvSpPr>
        <p:spPr>
          <a:xfrm>
            <a:off x="630000" y="1857201"/>
            <a:ext cx="10916837" cy="307777"/>
          </a:xfrm>
          <a:prstGeom prst="rect">
            <a:avLst/>
          </a:prstGeom>
          <a:noFill/>
          <a:ln>
            <a:noFill/>
          </a:ln>
        </p:spPr>
        <p:txBody>
          <a:bodyPr spcFirstLastPara="1" wrap="square" lIns="0" tIns="0" rIns="0" bIns="0" anchor="t" anchorCtr="0"/>
          <a:lstStyle>
            <a:lvl1pPr marR="0" lvl="0" algn="l" rtl="0">
              <a:spcBef>
                <a:spcPts val="0"/>
              </a:spcBef>
              <a:spcAft>
                <a:spcPts val="0"/>
              </a:spcAft>
              <a:buClr>
                <a:schemeClr val="accent1"/>
              </a:buClr>
              <a:buSzPts val="1700"/>
              <a:buFont typeface="Noto Sans Symbols"/>
              <a:buNone/>
              <a:defRPr sz="2000" b="0" i="0" u="none" strike="noStrike" cap="none">
                <a:solidFill>
                  <a:schemeClr val="accent1"/>
                </a:solidFill>
                <a:latin typeface="Calibri"/>
                <a:ea typeface="Calibri"/>
                <a:cs typeface="Calibri"/>
                <a:sym typeface="Calibri"/>
              </a:defRPr>
            </a:lvl1pPr>
            <a:lvl2pPr marR="0" lvl="1" algn="ctr" rtl="0">
              <a:spcBef>
                <a:spcPts val="400"/>
              </a:spcBef>
              <a:spcAft>
                <a:spcPts val="0"/>
              </a:spcAft>
              <a:buClr>
                <a:schemeClr val="accent1"/>
              </a:buClr>
              <a:buSzPts val="1700"/>
              <a:buFont typeface="Noto Sans Symbols"/>
              <a:buNone/>
              <a:defRPr sz="2000" b="0" i="0" u="none" strike="noStrike" cap="none">
                <a:solidFill>
                  <a:srgbClr val="888888"/>
                </a:solidFill>
                <a:latin typeface="Calibri"/>
                <a:ea typeface="Calibri"/>
                <a:cs typeface="Calibri"/>
                <a:sym typeface="Calibri"/>
              </a:defRPr>
            </a:lvl2pPr>
            <a:lvl3pPr marR="0" lvl="2" algn="ctr" rtl="0">
              <a:spcBef>
                <a:spcPts val="400"/>
              </a:spcBef>
              <a:spcAft>
                <a:spcPts val="0"/>
              </a:spcAft>
              <a:buClr>
                <a:schemeClr val="accent1"/>
              </a:buClr>
              <a:buSzPts val="1700"/>
              <a:buFont typeface="Noto Sans Symbols"/>
              <a:buNone/>
              <a:defRPr sz="2000" b="0" i="0" u="none" strike="noStrike" cap="none">
                <a:solidFill>
                  <a:srgbClr val="888888"/>
                </a:solidFill>
                <a:latin typeface="Calibri"/>
                <a:ea typeface="Calibri"/>
                <a:cs typeface="Calibri"/>
                <a:sym typeface="Calibri"/>
              </a:defRPr>
            </a:lvl3pPr>
            <a:lvl4pPr marR="0" lvl="3" algn="ctr" rtl="0">
              <a:spcBef>
                <a:spcPts val="360"/>
              </a:spcBef>
              <a:spcAft>
                <a:spcPts val="0"/>
              </a:spcAft>
              <a:buClr>
                <a:schemeClr val="accent1"/>
              </a:buClr>
              <a:buSzPts val="1530"/>
              <a:buFont typeface="Noto Sans Symbols"/>
              <a:buNone/>
              <a:defRPr sz="1800" b="0" i="0" u="none" strike="noStrike" cap="none">
                <a:solidFill>
                  <a:srgbClr val="888888"/>
                </a:solidFill>
                <a:latin typeface="Calibri"/>
                <a:ea typeface="Calibri"/>
                <a:cs typeface="Calibri"/>
                <a:sym typeface="Calibri"/>
              </a:defRPr>
            </a:lvl4pPr>
            <a:lvl5pPr marR="0" lvl="4" algn="ctr" rtl="0">
              <a:spcBef>
                <a:spcPts val="320"/>
              </a:spcBef>
              <a:spcAft>
                <a:spcPts val="0"/>
              </a:spcAft>
              <a:buClr>
                <a:schemeClr val="accent1"/>
              </a:buClr>
              <a:buSzPts val="1360"/>
              <a:buFont typeface="Noto Sans Symbols"/>
              <a:buNone/>
              <a:defRPr sz="1600" b="0" i="0" u="none" strike="noStrike" cap="none">
                <a:solidFill>
                  <a:srgbClr val="888888"/>
                </a:solidFill>
                <a:latin typeface="Calibri"/>
                <a:ea typeface="Calibri"/>
                <a:cs typeface="Calibri"/>
                <a:sym typeface="Calibri"/>
              </a:defRPr>
            </a:lvl5pPr>
            <a:lvl6pPr marR="0" lvl="5" algn="ctr" rtl="0">
              <a:spcBef>
                <a:spcPts val="320"/>
              </a:spcBef>
              <a:spcAft>
                <a:spcPts val="0"/>
              </a:spcAft>
              <a:buClr>
                <a:schemeClr val="accent1"/>
              </a:buClr>
              <a:buSzPts val="1360"/>
              <a:buFont typeface="Noto Sans Symbols"/>
              <a:buNone/>
              <a:defRPr sz="1600" b="0" i="0" u="none" strike="noStrike" cap="none">
                <a:solidFill>
                  <a:srgbClr val="888888"/>
                </a:solidFill>
                <a:latin typeface="Calibri"/>
                <a:ea typeface="Calibri"/>
                <a:cs typeface="Calibri"/>
                <a:sym typeface="Calibri"/>
              </a:defRPr>
            </a:lvl6pPr>
            <a:lvl7pPr marR="0" lvl="6" algn="ctr" rtl="0">
              <a:spcBef>
                <a:spcPts val="320"/>
              </a:spcBef>
              <a:spcAft>
                <a:spcPts val="0"/>
              </a:spcAft>
              <a:buClr>
                <a:schemeClr val="accent1"/>
              </a:buClr>
              <a:buSzPts val="1360"/>
              <a:buFont typeface="Noto Sans Symbols"/>
              <a:buNone/>
              <a:defRPr sz="1600" b="0" i="0" u="none" strike="noStrike" cap="none">
                <a:solidFill>
                  <a:srgbClr val="888888"/>
                </a:solidFill>
                <a:latin typeface="Calibri"/>
                <a:ea typeface="Calibri"/>
                <a:cs typeface="Calibri"/>
                <a:sym typeface="Calibri"/>
              </a:defRPr>
            </a:lvl7pPr>
            <a:lvl8pPr marR="0" lvl="7" algn="ctr" rtl="0">
              <a:spcBef>
                <a:spcPts val="320"/>
              </a:spcBef>
              <a:spcAft>
                <a:spcPts val="0"/>
              </a:spcAft>
              <a:buClr>
                <a:schemeClr val="accent1"/>
              </a:buClr>
              <a:buSzPts val="1600"/>
              <a:buFont typeface="Noto Sans Symbols"/>
              <a:buNone/>
              <a:defRPr sz="1600" b="0" i="0" u="none" strike="noStrike" cap="none">
                <a:solidFill>
                  <a:srgbClr val="888888"/>
                </a:solidFill>
                <a:latin typeface="Calibri"/>
                <a:ea typeface="Calibri"/>
                <a:cs typeface="Calibri"/>
                <a:sym typeface="Calibri"/>
              </a:defRPr>
            </a:lvl8pPr>
            <a:lvl9pPr marR="0" lvl="8" algn="ctr" rtl="0">
              <a:spcBef>
                <a:spcPts val="320"/>
              </a:spcBef>
              <a:spcAft>
                <a:spcPts val="0"/>
              </a:spcAft>
              <a:buClr>
                <a:schemeClr val="accent1"/>
              </a:buClr>
              <a:buSzPts val="1600"/>
              <a:buFont typeface="Noto Sans Symbols"/>
              <a:buNone/>
              <a:defRPr sz="1600" b="0" i="0" u="none" strike="noStrike" cap="none">
                <a:solidFill>
                  <a:srgbClr val="888888"/>
                </a:solidFill>
                <a:latin typeface="Calibri"/>
                <a:ea typeface="Calibri"/>
                <a:cs typeface="Calibri"/>
                <a:sym typeface="Calibri"/>
              </a:defRPr>
            </a:lvl9pPr>
          </a:lstStyle>
          <a:p>
            <a:endParaRPr/>
          </a:p>
        </p:txBody>
      </p:sp>
      <p:sp>
        <p:nvSpPr>
          <p:cNvPr id="29" name="Google Shape;29;p3"/>
          <p:cNvSpPr txBox="1">
            <a:spLocks noGrp="1"/>
          </p:cNvSpPr>
          <p:nvPr>
            <p:ph type="body" idx="3"/>
          </p:nvPr>
        </p:nvSpPr>
        <p:spPr>
          <a:xfrm>
            <a:off x="10021740" y="6287925"/>
            <a:ext cx="1919435" cy="307777"/>
          </a:xfrm>
          <a:prstGeom prst="rect">
            <a:avLst/>
          </a:prstGeom>
          <a:solidFill>
            <a:schemeClr val="lt1"/>
          </a:solidFill>
          <a:ln>
            <a:noFill/>
          </a:ln>
        </p:spPr>
        <p:txBody>
          <a:bodyPr spcFirstLastPara="1" wrap="square" lIns="0" tIns="0" rIns="0" bIns="0" anchor="t" anchorCtr="0"/>
          <a:lstStyle>
            <a:lvl1pPr marL="457200" marR="0" lvl="0" indent="-228600" algn="r" rtl="0">
              <a:spcBef>
                <a:spcPts val="400"/>
              </a:spcBef>
              <a:spcAft>
                <a:spcPts val="0"/>
              </a:spcAft>
              <a:buClr>
                <a:schemeClr val="accent1"/>
              </a:buClr>
              <a:buSzPts val="1700"/>
              <a:buFont typeface="Noto Sans Symbols"/>
              <a:buNone/>
              <a:defRPr sz="2000" b="0" i="0" u="none" strike="noStrike" cap="none">
                <a:solidFill>
                  <a:schemeClr val="accent1"/>
                </a:solidFill>
                <a:latin typeface="Calibri"/>
                <a:ea typeface="Calibri"/>
                <a:cs typeface="Calibri"/>
                <a:sym typeface="Calibri"/>
              </a:defRPr>
            </a:lvl1pPr>
            <a:lvl2pPr marL="914400" marR="0" lvl="1" indent="-228600" algn="l" rtl="0">
              <a:spcBef>
                <a:spcPts val="400"/>
              </a:spcBef>
              <a:spcAft>
                <a:spcPts val="0"/>
              </a:spcAft>
              <a:buClr>
                <a:schemeClr val="accent1"/>
              </a:buClr>
              <a:buSzPts val="1700"/>
              <a:buFont typeface="Noto Sans Symbols"/>
              <a:buNone/>
              <a:defRPr sz="2000" b="0" i="0" u="none" strike="noStrike" cap="none">
                <a:solidFill>
                  <a:schemeClr val="accent1"/>
                </a:solidFill>
                <a:latin typeface="Calibri"/>
                <a:ea typeface="Calibri"/>
                <a:cs typeface="Calibri"/>
                <a:sym typeface="Calibri"/>
              </a:defRPr>
            </a:lvl2pPr>
            <a:lvl3pPr marL="1371600" marR="0" lvl="2" indent="-336550" algn="l" rtl="0">
              <a:spcBef>
                <a:spcPts val="400"/>
              </a:spcBef>
              <a:spcAft>
                <a:spcPts val="0"/>
              </a:spcAft>
              <a:buClr>
                <a:schemeClr val="accent1"/>
              </a:buClr>
              <a:buSzPts val="1700"/>
              <a:buFont typeface="Noto Sans Symbols"/>
              <a:buChar char="•"/>
              <a:defRPr sz="20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pic>
        <p:nvPicPr>
          <p:cNvPr id="30" name="Google Shape;30;p3"/>
          <p:cNvPicPr preferRelativeResize="0"/>
          <p:nvPr/>
        </p:nvPicPr>
        <p:blipFill rotWithShape="1">
          <a:blip r:embed="rId2">
            <a:alphaModFix/>
          </a:blip>
          <a:srcRect/>
          <a:stretch/>
        </p:blipFill>
        <p:spPr>
          <a:xfrm>
            <a:off x="10476000" y="378000"/>
            <a:ext cx="1071159" cy="446400"/>
          </a:xfrm>
          <a:prstGeom prst="rect">
            <a:avLst/>
          </a:prstGeom>
          <a:noFill/>
          <a:ln>
            <a:noFill/>
          </a:ln>
        </p:spPr>
      </p:pic>
    </p:spTree>
    <p:extLst>
      <p:ext uri="{BB962C8B-B14F-4D97-AF65-F5344CB8AC3E}">
        <p14:creationId xmlns:p14="http://schemas.microsoft.com/office/powerpoint/2010/main" val="13536650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Content">
  <p:cSld name="1_Title + Content">
    <p:spTree>
      <p:nvGrpSpPr>
        <p:cNvPr id="1" name="Shape 54"/>
        <p:cNvGrpSpPr/>
        <p:nvPr/>
      </p:nvGrpSpPr>
      <p:grpSpPr>
        <a:xfrm>
          <a:off x="0" y="0"/>
          <a:ext cx="0" cy="0"/>
          <a:chOff x="0" y="0"/>
          <a:chExt cx="0" cy="0"/>
        </a:xfrm>
      </p:grpSpPr>
      <p:sp>
        <p:nvSpPr>
          <p:cNvPr id="55" name="Google Shape;55;p6"/>
          <p:cNvSpPr/>
          <p:nvPr/>
        </p:nvSpPr>
        <p:spPr>
          <a:xfrm>
            <a:off x="251999" y="1008000"/>
            <a:ext cx="11689200" cy="5580000"/>
          </a:xfrm>
          <a:prstGeom prst="rect">
            <a:avLst/>
          </a:prstGeom>
          <a:solidFill>
            <a:schemeClr val="lt1"/>
          </a:solidFill>
          <a:ln w="9525" cap="flat" cmpd="sng">
            <a:solidFill>
              <a:srgbClr val="BFC9D2"/>
            </a:solidFill>
            <a:prstDash val="solid"/>
            <a:round/>
            <a:headEnd type="none" w="sm" len="sm"/>
            <a:tailEnd type="none" w="sm" len="sm"/>
          </a:ln>
        </p:spPr>
        <p:txBody>
          <a:bodyPr spcFirstLastPara="1" wrap="square" lIns="161350" tIns="80675" rIns="161350" bIns="80675" anchor="t" anchorCtr="0">
            <a:noAutofit/>
          </a:bodyPr>
          <a:lstStyle/>
          <a:p>
            <a:pPr marL="0" marR="0" lvl="0" indent="0" algn="l" rtl="0">
              <a:spcBef>
                <a:spcPts val="0"/>
              </a:spcBef>
              <a:spcAft>
                <a:spcPts val="0"/>
              </a:spcAft>
              <a:buNone/>
            </a:pPr>
            <a:endParaRPr sz="2500">
              <a:solidFill>
                <a:schemeClr val="lt1"/>
              </a:solidFill>
              <a:latin typeface="Calibri"/>
              <a:ea typeface="Calibri"/>
              <a:cs typeface="Calibri"/>
              <a:sym typeface="Calibri"/>
            </a:endParaRPr>
          </a:p>
        </p:txBody>
      </p:sp>
      <p:sp>
        <p:nvSpPr>
          <p:cNvPr id="56" name="Google Shape;56;p6"/>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b="1">
                <a:solidFill>
                  <a:srgbClr val="686868"/>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18/09/18</a:t>
            </a:r>
            <a:endParaRPr/>
          </a:p>
        </p:txBody>
      </p:sp>
      <p:sp>
        <p:nvSpPr>
          <p:cNvPr id="57" name="Google Shape;57;p6"/>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a:solidFill>
                  <a:srgbClr val="646464"/>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 Angela Stöckert | Arvato Systems | Berufsakademie Sachsen </a:t>
            </a:r>
            <a:endParaRPr/>
          </a:p>
        </p:txBody>
      </p:sp>
      <p:sp>
        <p:nvSpPr>
          <p:cNvPr id="58" name="Google Shape;58;p6"/>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686868"/>
                </a:solidFill>
                <a:latin typeface="Calibri"/>
                <a:ea typeface="Calibri"/>
                <a:cs typeface="Calibri"/>
                <a:sym typeface="Calibri"/>
              </a:defRPr>
            </a:lvl1pPr>
            <a:lvl2pPr marL="0" marR="0" lvl="1" indent="0" algn="r" rtl="0">
              <a:spcBef>
                <a:spcPts val="0"/>
              </a:spcBef>
              <a:buNone/>
              <a:defRPr sz="800">
                <a:solidFill>
                  <a:srgbClr val="686868"/>
                </a:solidFill>
                <a:latin typeface="Calibri"/>
                <a:ea typeface="Calibri"/>
                <a:cs typeface="Calibri"/>
                <a:sym typeface="Calibri"/>
              </a:defRPr>
            </a:lvl2pPr>
            <a:lvl3pPr marL="0" marR="0" lvl="2" indent="0" algn="r" rtl="0">
              <a:spcBef>
                <a:spcPts val="0"/>
              </a:spcBef>
              <a:buNone/>
              <a:defRPr sz="800">
                <a:solidFill>
                  <a:srgbClr val="686868"/>
                </a:solidFill>
                <a:latin typeface="Calibri"/>
                <a:ea typeface="Calibri"/>
                <a:cs typeface="Calibri"/>
                <a:sym typeface="Calibri"/>
              </a:defRPr>
            </a:lvl3pPr>
            <a:lvl4pPr marL="0" marR="0" lvl="3" indent="0" algn="r" rtl="0">
              <a:spcBef>
                <a:spcPts val="0"/>
              </a:spcBef>
              <a:buNone/>
              <a:defRPr sz="800">
                <a:solidFill>
                  <a:srgbClr val="686868"/>
                </a:solidFill>
                <a:latin typeface="Calibri"/>
                <a:ea typeface="Calibri"/>
                <a:cs typeface="Calibri"/>
                <a:sym typeface="Calibri"/>
              </a:defRPr>
            </a:lvl4pPr>
            <a:lvl5pPr marL="0" marR="0" lvl="4" indent="0" algn="r" rtl="0">
              <a:spcBef>
                <a:spcPts val="0"/>
              </a:spcBef>
              <a:buNone/>
              <a:defRPr sz="800">
                <a:solidFill>
                  <a:srgbClr val="686868"/>
                </a:solidFill>
                <a:latin typeface="Calibri"/>
                <a:ea typeface="Calibri"/>
                <a:cs typeface="Calibri"/>
                <a:sym typeface="Calibri"/>
              </a:defRPr>
            </a:lvl5pPr>
            <a:lvl6pPr marL="0" marR="0" lvl="5" indent="0" algn="r" rtl="0">
              <a:spcBef>
                <a:spcPts val="0"/>
              </a:spcBef>
              <a:buNone/>
              <a:defRPr sz="800">
                <a:solidFill>
                  <a:srgbClr val="686868"/>
                </a:solidFill>
                <a:latin typeface="Calibri"/>
                <a:ea typeface="Calibri"/>
                <a:cs typeface="Calibri"/>
                <a:sym typeface="Calibri"/>
              </a:defRPr>
            </a:lvl6pPr>
            <a:lvl7pPr marL="0" marR="0" lvl="6" indent="0" algn="r" rtl="0">
              <a:spcBef>
                <a:spcPts val="0"/>
              </a:spcBef>
              <a:buNone/>
              <a:defRPr sz="800">
                <a:solidFill>
                  <a:srgbClr val="686868"/>
                </a:solidFill>
                <a:latin typeface="Calibri"/>
                <a:ea typeface="Calibri"/>
                <a:cs typeface="Calibri"/>
                <a:sym typeface="Calibri"/>
              </a:defRPr>
            </a:lvl7pPr>
            <a:lvl8pPr marL="0" marR="0" lvl="7" indent="0" algn="r" rtl="0">
              <a:spcBef>
                <a:spcPts val="0"/>
              </a:spcBef>
              <a:buNone/>
              <a:defRPr sz="800">
                <a:solidFill>
                  <a:srgbClr val="686868"/>
                </a:solidFill>
                <a:latin typeface="Calibri"/>
                <a:ea typeface="Calibri"/>
                <a:cs typeface="Calibri"/>
                <a:sym typeface="Calibri"/>
              </a:defRPr>
            </a:lvl8pPr>
            <a:lvl9pPr marL="0" marR="0" lvl="8" indent="0" algn="r" rtl="0">
              <a:spcBef>
                <a:spcPts val="0"/>
              </a:spcBef>
              <a:buNone/>
              <a:defRPr sz="800">
                <a:solidFill>
                  <a:srgbClr val="68686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DE"/>
              <a:t>‹Nr.›</a:t>
            </a:fld>
            <a:endParaRPr/>
          </a:p>
        </p:txBody>
      </p:sp>
      <p:sp>
        <p:nvSpPr>
          <p:cNvPr id="59" name="Google Shape;59;p6"/>
          <p:cNvSpPr txBox="1">
            <a:spLocks noGrp="1"/>
          </p:cNvSpPr>
          <p:nvPr>
            <p:ph type="body" idx="1"/>
          </p:nvPr>
        </p:nvSpPr>
        <p:spPr>
          <a:xfrm>
            <a:off x="629999" y="1260000"/>
            <a:ext cx="10915199" cy="2560701"/>
          </a:xfrm>
          <a:prstGeom prst="rect">
            <a:avLst/>
          </a:prstGeom>
          <a:noFill/>
          <a:ln>
            <a:noFill/>
          </a:ln>
        </p:spPr>
        <p:txBody>
          <a:bodyPr spcFirstLastPara="1" wrap="square" lIns="0" tIns="0" rIns="0" bIns="0" anchor="t" anchorCtr="0"/>
          <a:lstStyle>
            <a:lvl1pPr marL="457200" marR="0" lvl="0" indent="-228600" algn="l" rtl="0">
              <a:spcBef>
                <a:spcPts val="400"/>
              </a:spcBef>
              <a:spcAft>
                <a:spcPts val="0"/>
              </a:spcAft>
              <a:buClr>
                <a:schemeClr val="accent1"/>
              </a:buClr>
              <a:buSzPts val="1700"/>
              <a:buFont typeface="Noto Sans Symbols"/>
              <a:buNone/>
              <a:defRPr sz="2000" b="0"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accent1"/>
              </a:buClr>
              <a:buSzPts val="1700"/>
              <a:buFont typeface="Noto Sans Symbols"/>
              <a:buNone/>
              <a:defRPr sz="2000" b="0" i="0" u="none" strike="noStrike" cap="none">
                <a:solidFill>
                  <a:schemeClr val="accent1"/>
                </a:solidFill>
                <a:latin typeface="Calibri"/>
                <a:ea typeface="Calibri"/>
                <a:cs typeface="Calibri"/>
                <a:sym typeface="Calibri"/>
              </a:defRPr>
            </a:lvl2pPr>
            <a:lvl3pPr marL="1371600" marR="0" lvl="2" indent="-336550" algn="l" rtl="0">
              <a:spcBef>
                <a:spcPts val="400"/>
              </a:spcBef>
              <a:spcAft>
                <a:spcPts val="0"/>
              </a:spcAft>
              <a:buClr>
                <a:schemeClr val="accent1"/>
              </a:buClr>
              <a:buSzPts val="1700"/>
              <a:buFont typeface="Noto Sans Symbols"/>
              <a:buChar char="•"/>
              <a:defRPr sz="20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lnSpc>
                <a:spcPct val="100000"/>
              </a:lnSpc>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60" name="Google Shape;60;p6"/>
          <p:cNvSpPr txBox="1">
            <a:spLocks noGrp="1"/>
          </p:cNvSpPr>
          <p:nvPr>
            <p:ph type="title"/>
          </p:nvPr>
        </p:nvSpPr>
        <p:spPr>
          <a:xfrm>
            <a:off x="630001" y="129700"/>
            <a:ext cx="9780091" cy="886397"/>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chemeClr val="accent1"/>
              </a:buClr>
              <a:buSzPts val="3200"/>
              <a:buFont typeface="Calibri"/>
              <a:buNone/>
              <a:defRPr sz="3200" b="0"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extLst>
      <p:ext uri="{BB962C8B-B14F-4D97-AF65-F5344CB8AC3E}">
        <p14:creationId xmlns:p14="http://schemas.microsoft.com/office/powerpoint/2010/main" val="193526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Agenda2">
  <p:cSld name="1_Agenda2">
    <p:spTree>
      <p:nvGrpSpPr>
        <p:cNvPr id="1" name="Shape 31"/>
        <p:cNvGrpSpPr/>
        <p:nvPr/>
      </p:nvGrpSpPr>
      <p:grpSpPr>
        <a:xfrm>
          <a:off x="0" y="0"/>
          <a:ext cx="0" cy="0"/>
          <a:chOff x="0" y="0"/>
          <a:chExt cx="0" cy="0"/>
        </a:xfrm>
      </p:grpSpPr>
      <p:sp>
        <p:nvSpPr>
          <p:cNvPr id="32" name="Google Shape;32;p4"/>
          <p:cNvSpPr/>
          <p:nvPr/>
        </p:nvSpPr>
        <p:spPr>
          <a:xfrm>
            <a:off x="251999" y="1008000"/>
            <a:ext cx="11689200" cy="5580000"/>
          </a:xfrm>
          <a:prstGeom prst="rect">
            <a:avLst/>
          </a:prstGeom>
          <a:solidFill>
            <a:schemeClr val="lt1"/>
          </a:solidFill>
          <a:ln w="9525" cap="flat" cmpd="sng">
            <a:solidFill>
              <a:srgbClr val="BFC9D2"/>
            </a:solidFill>
            <a:prstDash val="solid"/>
            <a:round/>
            <a:headEnd type="none" w="sm" len="sm"/>
            <a:tailEnd type="none" w="sm" len="sm"/>
          </a:ln>
        </p:spPr>
        <p:txBody>
          <a:bodyPr spcFirstLastPara="1" wrap="square" lIns="180000" tIns="180000" rIns="180000" bIns="180000" anchor="t" anchorCtr="0">
            <a:noAutofit/>
          </a:bodyPr>
          <a:lstStyle/>
          <a:p>
            <a:pPr marL="0" marR="0" lvl="0" indent="0" algn="l" rtl="0">
              <a:spcBef>
                <a:spcPts val="0"/>
              </a:spcBef>
              <a:spcAft>
                <a:spcPts val="0"/>
              </a:spcAft>
              <a:buNone/>
            </a:pPr>
            <a:endParaRPr sz="2500">
              <a:solidFill>
                <a:schemeClr val="lt1"/>
              </a:solidFill>
              <a:latin typeface="Calibri"/>
              <a:ea typeface="Calibri"/>
              <a:cs typeface="Calibri"/>
              <a:sym typeface="Calibri"/>
            </a:endParaRPr>
          </a:p>
        </p:txBody>
      </p:sp>
      <p:sp>
        <p:nvSpPr>
          <p:cNvPr id="33" name="Google Shape;33;p4"/>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b="1">
                <a:solidFill>
                  <a:srgbClr val="686868"/>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18/09/18</a:t>
            </a:r>
            <a:endParaRPr/>
          </a:p>
        </p:txBody>
      </p:sp>
      <p:sp>
        <p:nvSpPr>
          <p:cNvPr id="34" name="Google Shape;34;p4"/>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a:solidFill>
                  <a:srgbClr val="646464"/>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 Angela Stöckert | Arvato Systems | Berufsakademie Sachsen </a:t>
            </a:r>
            <a:endParaRPr/>
          </a:p>
        </p:txBody>
      </p:sp>
      <p:sp>
        <p:nvSpPr>
          <p:cNvPr id="35" name="Google Shape;35;p4"/>
          <p:cNvSpPr txBox="1">
            <a:spLocks noGrp="1"/>
          </p:cNvSpPr>
          <p:nvPr>
            <p:ph type="sldNum" idx="12"/>
          </p:nvPr>
        </p:nvSpPr>
        <p:spPr>
          <a:xfrm>
            <a:off x="11261045" y="6663454"/>
            <a:ext cx="285793" cy="123111"/>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686868"/>
                </a:solidFill>
                <a:latin typeface="Calibri"/>
                <a:ea typeface="Calibri"/>
                <a:cs typeface="Calibri"/>
                <a:sym typeface="Calibri"/>
              </a:defRPr>
            </a:lvl1pPr>
            <a:lvl2pPr marL="0" marR="0" lvl="1" indent="0" algn="r" rtl="0">
              <a:spcBef>
                <a:spcPts val="0"/>
              </a:spcBef>
              <a:buNone/>
              <a:defRPr sz="800">
                <a:solidFill>
                  <a:srgbClr val="686868"/>
                </a:solidFill>
                <a:latin typeface="Calibri"/>
                <a:ea typeface="Calibri"/>
                <a:cs typeface="Calibri"/>
                <a:sym typeface="Calibri"/>
              </a:defRPr>
            </a:lvl2pPr>
            <a:lvl3pPr marL="0" marR="0" lvl="2" indent="0" algn="r" rtl="0">
              <a:spcBef>
                <a:spcPts val="0"/>
              </a:spcBef>
              <a:buNone/>
              <a:defRPr sz="800">
                <a:solidFill>
                  <a:srgbClr val="686868"/>
                </a:solidFill>
                <a:latin typeface="Calibri"/>
                <a:ea typeface="Calibri"/>
                <a:cs typeface="Calibri"/>
                <a:sym typeface="Calibri"/>
              </a:defRPr>
            </a:lvl3pPr>
            <a:lvl4pPr marL="0" marR="0" lvl="3" indent="0" algn="r" rtl="0">
              <a:spcBef>
                <a:spcPts val="0"/>
              </a:spcBef>
              <a:buNone/>
              <a:defRPr sz="800">
                <a:solidFill>
                  <a:srgbClr val="686868"/>
                </a:solidFill>
                <a:latin typeface="Calibri"/>
                <a:ea typeface="Calibri"/>
                <a:cs typeface="Calibri"/>
                <a:sym typeface="Calibri"/>
              </a:defRPr>
            </a:lvl4pPr>
            <a:lvl5pPr marL="0" marR="0" lvl="4" indent="0" algn="r" rtl="0">
              <a:spcBef>
                <a:spcPts val="0"/>
              </a:spcBef>
              <a:buNone/>
              <a:defRPr sz="800">
                <a:solidFill>
                  <a:srgbClr val="686868"/>
                </a:solidFill>
                <a:latin typeface="Calibri"/>
                <a:ea typeface="Calibri"/>
                <a:cs typeface="Calibri"/>
                <a:sym typeface="Calibri"/>
              </a:defRPr>
            </a:lvl5pPr>
            <a:lvl6pPr marL="0" marR="0" lvl="5" indent="0" algn="r" rtl="0">
              <a:spcBef>
                <a:spcPts val="0"/>
              </a:spcBef>
              <a:buNone/>
              <a:defRPr sz="800">
                <a:solidFill>
                  <a:srgbClr val="686868"/>
                </a:solidFill>
                <a:latin typeface="Calibri"/>
                <a:ea typeface="Calibri"/>
                <a:cs typeface="Calibri"/>
                <a:sym typeface="Calibri"/>
              </a:defRPr>
            </a:lvl6pPr>
            <a:lvl7pPr marL="0" marR="0" lvl="6" indent="0" algn="r" rtl="0">
              <a:spcBef>
                <a:spcPts val="0"/>
              </a:spcBef>
              <a:buNone/>
              <a:defRPr sz="800">
                <a:solidFill>
                  <a:srgbClr val="686868"/>
                </a:solidFill>
                <a:latin typeface="Calibri"/>
                <a:ea typeface="Calibri"/>
                <a:cs typeface="Calibri"/>
                <a:sym typeface="Calibri"/>
              </a:defRPr>
            </a:lvl7pPr>
            <a:lvl8pPr marL="0" marR="0" lvl="7" indent="0" algn="r" rtl="0">
              <a:spcBef>
                <a:spcPts val="0"/>
              </a:spcBef>
              <a:buNone/>
              <a:defRPr sz="800">
                <a:solidFill>
                  <a:srgbClr val="686868"/>
                </a:solidFill>
                <a:latin typeface="Calibri"/>
                <a:ea typeface="Calibri"/>
                <a:cs typeface="Calibri"/>
                <a:sym typeface="Calibri"/>
              </a:defRPr>
            </a:lvl8pPr>
            <a:lvl9pPr marL="0" marR="0" lvl="8" indent="0" algn="r" rtl="0">
              <a:spcBef>
                <a:spcPts val="0"/>
              </a:spcBef>
              <a:buNone/>
              <a:defRPr sz="800">
                <a:solidFill>
                  <a:srgbClr val="68686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DE"/>
              <a:t>‹Nr.›</a:t>
            </a:fld>
            <a:endParaRPr/>
          </a:p>
        </p:txBody>
      </p:sp>
      <p:sp>
        <p:nvSpPr>
          <p:cNvPr id="36" name="Google Shape;36;p4"/>
          <p:cNvSpPr txBox="1">
            <a:spLocks noGrp="1"/>
          </p:cNvSpPr>
          <p:nvPr>
            <p:ph type="body" idx="1"/>
          </p:nvPr>
        </p:nvSpPr>
        <p:spPr>
          <a:xfrm>
            <a:off x="634336"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37" name="Google Shape;37;p4"/>
          <p:cNvSpPr txBox="1">
            <a:spLocks noGrp="1"/>
          </p:cNvSpPr>
          <p:nvPr>
            <p:ph type="body" idx="2"/>
          </p:nvPr>
        </p:nvSpPr>
        <p:spPr>
          <a:xfrm>
            <a:off x="2854348"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38" name="Google Shape;38;p4"/>
          <p:cNvSpPr txBox="1">
            <a:spLocks noGrp="1"/>
          </p:cNvSpPr>
          <p:nvPr>
            <p:ph type="body" idx="3"/>
          </p:nvPr>
        </p:nvSpPr>
        <p:spPr>
          <a:xfrm>
            <a:off x="5074360"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39" name="Google Shape;39;p4"/>
          <p:cNvSpPr txBox="1">
            <a:spLocks noGrp="1"/>
          </p:cNvSpPr>
          <p:nvPr>
            <p:ph type="body" idx="4"/>
          </p:nvPr>
        </p:nvSpPr>
        <p:spPr>
          <a:xfrm>
            <a:off x="7294372"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40" name="Google Shape;40;p4"/>
          <p:cNvSpPr txBox="1">
            <a:spLocks noGrp="1"/>
          </p:cNvSpPr>
          <p:nvPr>
            <p:ph type="body" idx="5"/>
          </p:nvPr>
        </p:nvSpPr>
        <p:spPr>
          <a:xfrm>
            <a:off x="9514382"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41" name="Google Shape;41;p4"/>
          <p:cNvSpPr txBox="1">
            <a:spLocks noGrp="1"/>
          </p:cNvSpPr>
          <p:nvPr>
            <p:ph type="body" idx="6"/>
          </p:nvPr>
        </p:nvSpPr>
        <p:spPr>
          <a:xfrm>
            <a:off x="634336" y="3833212"/>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42" name="Google Shape;42;p4"/>
          <p:cNvSpPr txBox="1">
            <a:spLocks noGrp="1"/>
          </p:cNvSpPr>
          <p:nvPr>
            <p:ph type="body" idx="7"/>
          </p:nvPr>
        </p:nvSpPr>
        <p:spPr>
          <a:xfrm>
            <a:off x="2854348" y="3833212"/>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43" name="Google Shape;43;p4"/>
          <p:cNvSpPr txBox="1">
            <a:spLocks noGrp="1"/>
          </p:cNvSpPr>
          <p:nvPr>
            <p:ph type="body" idx="8"/>
          </p:nvPr>
        </p:nvSpPr>
        <p:spPr>
          <a:xfrm>
            <a:off x="5074360" y="3833212"/>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44" name="Google Shape;44;p4"/>
          <p:cNvSpPr txBox="1">
            <a:spLocks noGrp="1"/>
          </p:cNvSpPr>
          <p:nvPr>
            <p:ph type="body" idx="9"/>
          </p:nvPr>
        </p:nvSpPr>
        <p:spPr>
          <a:xfrm>
            <a:off x="7294372" y="3833212"/>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45" name="Google Shape;45;p4"/>
          <p:cNvSpPr txBox="1">
            <a:spLocks noGrp="1"/>
          </p:cNvSpPr>
          <p:nvPr>
            <p:ph type="body" idx="13"/>
          </p:nvPr>
        </p:nvSpPr>
        <p:spPr>
          <a:xfrm>
            <a:off x="9514382" y="3833212"/>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46" name="Google Shape;46;p4"/>
          <p:cNvSpPr txBox="1">
            <a:spLocks noGrp="1"/>
          </p:cNvSpPr>
          <p:nvPr>
            <p:ph type="title"/>
          </p:nvPr>
        </p:nvSpPr>
        <p:spPr>
          <a:xfrm>
            <a:off x="630001" y="129700"/>
            <a:ext cx="9780091" cy="886397"/>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chemeClr val="accent1"/>
              </a:buClr>
              <a:buSzPts val="3200"/>
              <a:buFont typeface="Calibri"/>
              <a:buNone/>
              <a:defRPr sz="3200" b="0"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extLst>
      <p:ext uri="{BB962C8B-B14F-4D97-AF65-F5344CB8AC3E}">
        <p14:creationId xmlns:p14="http://schemas.microsoft.com/office/powerpoint/2010/main" val="344399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9" name="Rechteck 8"/>
          <p:cNvSpPr>
            <a:spLocks/>
          </p:cNvSpPr>
          <p:nvPr userDrawn="1"/>
        </p:nvSpPr>
        <p:spPr>
          <a:xfrm>
            <a:off x="251999" y="1008000"/>
            <a:ext cx="11689200" cy="5580000"/>
          </a:xfrm>
          <a:prstGeom prst="rect">
            <a:avLst/>
          </a:prstGeom>
          <a:solidFill>
            <a:schemeClr val="bg1"/>
          </a:solid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lIns="180000" tIns="180000" rIns="180000" bIns="180000"/>
          <a:lstStyle/>
          <a:p>
            <a:endParaRPr lang="de-DE" dirty="0"/>
          </a:p>
        </p:txBody>
      </p:sp>
      <p:sp>
        <p:nvSpPr>
          <p:cNvPr id="10" name="Textplatzhalter 9"/>
          <p:cNvSpPr>
            <a:spLocks noGrp="1" noChangeAspect="1"/>
          </p:cNvSpPr>
          <p:nvPr>
            <p:ph type="body" sz="quarter" idx="13"/>
          </p:nvPr>
        </p:nvSpPr>
        <p:spPr>
          <a:xfrm>
            <a:off x="630002" y="1260000"/>
            <a:ext cx="5271165" cy="1446550"/>
          </a:xfrm>
          <a:ln w="3175">
            <a:noFill/>
          </a:ln>
        </p:spPr>
        <p:txBody>
          <a:bodyPr lIns="0" tIns="0" rIns="0" bIns="0">
            <a:spAutoFit/>
          </a:bodyPr>
          <a:lstStyle>
            <a:lvl1pPr marL="342900" indent="-342900">
              <a:spcBef>
                <a:spcPts val="600"/>
              </a:spcBef>
              <a:buFont typeface="Wingdings 3" panose="05040102010807070707" pitchFamily="18" charset="2"/>
              <a:buChar char="Ò"/>
              <a:defRPr lang="de-DE" sz="2400" b="0" kern="1200" dirty="0" smtClean="0">
                <a:solidFill>
                  <a:schemeClr val="tx1"/>
                </a:solidFill>
                <a:latin typeface="+mn-lt"/>
                <a:ea typeface="+mn-ea"/>
                <a:cs typeface="+mn-cs"/>
              </a:defRPr>
            </a:lvl1pPr>
            <a:lvl2pPr marL="628650" indent="-265113">
              <a:spcBef>
                <a:spcPts val="0"/>
              </a:spcBef>
              <a:buFont typeface="Symbol" panose="05050102010706020507" pitchFamily="18" charset="2"/>
              <a:buChar char="-"/>
              <a:defRPr sz="1800" cap="none" baseline="0">
                <a:solidFill>
                  <a:schemeClr val="tx1"/>
                </a:solidFill>
              </a:defRPr>
            </a:lvl2pPr>
            <a:lvl3pPr marL="363538" indent="-363538">
              <a:spcBef>
                <a:spcPts val="1200"/>
              </a:spcBef>
              <a:buFont typeface="Wingdings 3" panose="05040102010807070707" pitchFamily="18" charset="2"/>
              <a:buChar char="Ò"/>
              <a:defRPr lang="de-DE" sz="2400" b="0" kern="1200" cap="all" baseline="0" dirty="0" smtClean="0">
                <a:solidFill>
                  <a:schemeClr val="accent1"/>
                </a:solidFill>
                <a:latin typeface="+mn-lt"/>
                <a:ea typeface="+mn-ea"/>
                <a:cs typeface="+mn-cs"/>
              </a:defRPr>
            </a:lvl3pPr>
            <a:lvl4pPr marL="628650" indent="-265113">
              <a:spcBef>
                <a:spcPts val="0"/>
              </a:spcBef>
              <a:buFont typeface="Symbol" panose="05050102010706020507" pitchFamily="18" charset="2"/>
              <a:buChar char="-"/>
              <a:defRPr sz="1800">
                <a:solidFill>
                  <a:schemeClr val="accent1"/>
                </a:solidFill>
              </a:defRPr>
            </a:lvl4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p:txBody>
      </p:sp>
      <p:sp>
        <p:nvSpPr>
          <p:cNvPr id="23" name="Textplatzhalter 9"/>
          <p:cNvSpPr>
            <a:spLocks noGrp="1" noChangeAspect="1"/>
          </p:cNvSpPr>
          <p:nvPr>
            <p:ph type="body" sz="quarter" idx="14"/>
          </p:nvPr>
        </p:nvSpPr>
        <p:spPr>
          <a:xfrm>
            <a:off x="6282000" y="1260000"/>
            <a:ext cx="5271165" cy="1446550"/>
          </a:xfrm>
          <a:ln w="3175">
            <a:noFill/>
          </a:ln>
        </p:spPr>
        <p:txBody>
          <a:bodyPr lIns="0" tIns="0" rIns="0" bIns="0">
            <a:spAutoFit/>
          </a:bodyPr>
          <a:lstStyle>
            <a:lvl1pPr marL="342900" indent="-342900">
              <a:spcBef>
                <a:spcPts val="600"/>
              </a:spcBef>
              <a:buFont typeface="Wingdings 3" panose="05040102010807070707" pitchFamily="18" charset="2"/>
              <a:buChar char="Ò"/>
              <a:defRPr lang="de-DE" sz="2400" b="0" kern="1200" dirty="0" smtClean="0">
                <a:solidFill>
                  <a:schemeClr val="tx1"/>
                </a:solidFill>
                <a:latin typeface="+mn-lt"/>
                <a:ea typeface="+mn-ea"/>
                <a:cs typeface="+mn-cs"/>
              </a:defRPr>
            </a:lvl1pPr>
            <a:lvl2pPr marL="628650" indent="-265113">
              <a:spcBef>
                <a:spcPts val="0"/>
              </a:spcBef>
              <a:buFont typeface="Symbol" panose="05050102010706020507" pitchFamily="18" charset="2"/>
              <a:buChar char="-"/>
              <a:defRPr sz="1800" cap="none" baseline="0">
                <a:solidFill>
                  <a:schemeClr val="tx1"/>
                </a:solidFill>
              </a:defRPr>
            </a:lvl2pPr>
            <a:lvl3pPr marL="363538" indent="-363538">
              <a:spcBef>
                <a:spcPts val="1200"/>
              </a:spcBef>
              <a:buFont typeface="Wingdings 3" panose="05040102010807070707" pitchFamily="18" charset="2"/>
              <a:buChar char="Ò"/>
              <a:defRPr lang="de-DE" sz="2400" b="0" kern="1200" cap="all" baseline="0" dirty="0" smtClean="0">
                <a:solidFill>
                  <a:schemeClr val="accent1"/>
                </a:solidFill>
                <a:latin typeface="+mn-lt"/>
                <a:ea typeface="+mn-ea"/>
                <a:cs typeface="+mn-cs"/>
              </a:defRPr>
            </a:lvl3pPr>
            <a:lvl4pPr marL="628650" indent="-265113">
              <a:spcBef>
                <a:spcPts val="0"/>
              </a:spcBef>
              <a:buFont typeface="Symbol" panose="05050102010706020507" pitchFamily="18" charset="2"/>
              <a:buChar char="-"/>
              <a:defRPr sz="1800">
                <a:solidFill>
                  <a:schemeClr val="accent1"/>
                </a:solidFill>
              </a:defRPr>
            </a:lvl4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p:txBody>
      </p:sp>
      <p:sp>
        <p:nvSpPr>
          <p:cNvPr id="6" name="Fußzeilenplatzhalter 4"/>
          <p:cNvSpPr>
            <a:spLocks noGrp="1"/>
          </p:cNvSpPr>
          <p:nvPr>
            <p:ph type="ftr" sz="quarter" idx="11"/>
          </p:nvPr>
        </p:nvSpPr>
        <p:spPr>
          <a:xfrm>
            <a:off x="1152000" y="6659487"/>
            <a:ext cx="4274017" cy="123111"/>
          </a:xfrm>
        </p:spPr>
        <p:txBody>
          <a:bodyPr/>
          <a:lstStyle/>
          <a:p>
            <a:r>
              <a:rPr lang="de-DE" smtClean="0"/>
              <a:t>| Name | Arvato Systems | Kunde </a:t>
            </a:r>
            <a:endParaRPr lang="de-DE"/>
          </a:p>
        </p:txBody>
      </p:sp>
      <p:sp>
        <p:nvSpPr>
          <p:cNvPr id="7" name="Datumsplatzhalter 3"/>
          <p:cNvSpPr>
            <a:spLocks noGrp="1"/>
          </p:cNvSpPr>
          <p:nvPr>
            <p:ph type="dt" sz="half" idx="10"/>
          </p:nvPr>
        </p:nvSpPr>
        <p:spPr>
          <a:xfrm>
            <a:off x="630001" y="6659487"/>
            <a:ext cx="508077" cy="123111"/>
          </a:xfrm>
        </p:spPr>
        <p:txBody>
          <a:bodyPr/>
          <a:lstStyle/>
          <a:p>
            <a:fld id="{69B3F210-9E42-40BF-96A7-8587D2164DF0}" type="datetime3">
              <a:rPr lang="de-DE" smtClean="0"/>
              <a:t>15/09/18</a:t>
            </a:fld>
            <a:endParaRPr lang="de-DE" dirty="0"/>
          </a:p>
        </p:txBody>
      </p:sp>
      <p:sp>
        <p:nvSpPr>
          <p:cNvPr id="2" name="Titel 1"/>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207807758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7" name="Rechteck 6"/>
          <p:cNvSpPr>
            <a:spLocks/>
          </p:cNvSpPr>
          <p:nvPr userDrawn="1"/>
        </p:nvSpPr>
        <p:spPr>
          <a:xfrm>
            <a:off x="251999" y="1008000"/>
            <a:ext cx="11689200" cy="5580000"/>
          </a:xfrm>
          <a:prstGeom prst="rect">
            <a:avLst/>
          </a:prstGeom>
          <a:solidFill>
            <a:schemeClr val="bg1"/>
          </a:solid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lIns="161355" tIns="80677" rIns="161355" bIns="80677"/>
          <a:lstStyle/>
          <a:p>
            <a:endParaRPr lang="de-DE" dirty="0"/>
          </a:p>
        </p:txBody>
      </p:sp>
      <p:sp>
        <p:nvSpPr>
          <p:cNvPr id="4" name="Datumsplatzhalter 3"/>
          <p:cNvSpPr>
            <a:spLocks noGrp="1"/>
          </p:cNvSpPr>
          <p:nvPr>
            <p:ph type="dt" sz="half" idx="10"/>
          </p:nvPr>
        </p:nvSpPr>
        <p:spPr/>
        <p:txBody>
          <a:bodyPr/>
          <a:lstStyle/>
          <a:p>
            <a:fld id="{2B347786-3B0C-4798-96A5-F278B57D33FE}" type="datetime3">
              <a:rPr lang="de-DE" smtClean="0"/>
              <a:t>15/09/18</a:t>
            </a:fld>
            <a:endParaRPr lang="de-DE" dirty="0"/>
          </a:p>
        </p:txBody>
      </p:sp>
      <p:sp>
        <p:nvSpPr>
          <p:cNvPr id="5" name="Fußzeilenplatzhalter 4"/>
          <p:cNvSpPr>
            <a:spLocks noGrp="1"/>
          </p:cNvSpPr>
          <p:nvPr>
            <p:ph type="ftr" sz="quarter" idx="11"/>
          </p:nvPr>
        </p:nvSpPr>
        <p:spPr/>
        <p:txBody>
          <a:bodyPr/>
          <a:lstStyle/>
          <a:p>
            <a:r>
              <a:rPr lang="de-DE" smtClean="0"/>
              <a:t>| Name | Arvato Systems | Kunde </a:t>
            </a:r>
            <a:endParaRPr lang="de-DE"/>
          </a:p>
        </p:txBody>
      </p:sp>
      <p:sp>
        <p:nvSpPr>
          <p:cNvPr id="6" name="Foliennummernplatzhalter 5"/>
          <p:cNvSpPr>
            <a:spLocks noGrp="1"/>
          </p:cNvSpPr>
          <p:nvPr>
            <p:ph type="sldNum" sz="quarter" idx="12"/>
          </p:nvPr>
        </p:nvSpPr>
        <p:spPr/>
        <p:txBody>
          <a:bodyPr/>
          <a:lstStyle/>
          <a:p>
            <a:fld id="{A5FE0BE9-2605-47C0-8F30-F383CC1BC3CC}" type="slidenum">
              <a:rPr lang="de-DE" smtClean="0"/>
              <a:t>‹Nr.›</a:t>
            </a:fld>
            <a:endParaRPr lang="de-DE"/>
          </a:p>
        </p:txBody>
      </p:sp>
      <p:sp>
        <p:nvSpPr>
          <p:cNvPr id="9" name="Textplatzhalter 8"/>
          <p:cNvSpPr>
            <a:spLocks noGrp="1"/>
          </p:cNvSpPr>
          <p:nvPr>
            <p:ph type="body" sz="quarter" idx="13"/>
          </p:nvPr>
        </p:nvSpPr>
        <p:spPr>
          <a:xfrm>
            <a:off x="629999" y="1260000"/>
            <a:ext cx="10915199" cy="2560701"/>
          </a:xfrm>
        </p:spPr>
        <p:txBody>
          <a:bodyPr/>
          <a:lstStyle>
            <a:lvl5pPr marL="720725" marR="0" indent="-182563" algn="l" defTabSz="806501" rtl="0" eaLnBrk="1" fontAlgn="auto" latinLnBrk="0" hangingPunct="1">
              <a:lnSpc>
                <a:spcPct val="100000"/>
              </a:lnSpc>
              <a:spcBef>
                <a:spcPct val="20000"/>
              </a:spcBef>
              <a:spcAft>
                <a:spcPts val="0"/>
              </a:spcAft>
              <a:buClr>
                <a:schemeClr val="accent1"/>
              </a:buClr>
              <a:buSzPct val="85000"/>
              <a:buFont typeface="Symbol" panose="05050102010706020507" pitchFamily="18" charset="2"/>
              <a:buChar char="-"/>
              <a:tabLst/>
              <a:defRPr/>
            </a:lvl5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3" name="Titel 2"/>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339563688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Content 2 text boxes">
    <p:spTree>
      <p:nvGrpSpPr>
        <p:cNvPr id="1" name=""/>
        <p:cNvGrpSpPr/>
        <p:nvPr/>
      </p:nvGrpSpPr>
      <p:grpSpPr>
        <a:xfrm>
          <a:off x="0" y="0"/>
          <a:ext cx="0" cy="0"/>
          <a:chOff x="0" y="0"/>
          <a:chExt cx="0" cy="0"/>
        </a:xfrm>
      </p:grpSpPr>
      <p:sp>
        <p:nvSpPr>
          <p:cNvPr id="8" name="Rechteck 7"/>
          <p:cNvSpPr>
            <a:spLocks/>
          </p:cNvSpPr>
          <p:nvPr userDrawn="1"/>
        </p:nvSpPr>
        <p:spPr>
          <a:xfrm>
            <a:off x="251999" y="1008000"/>
            <a:ext cx="11689200" cy="5580000"/>
          </a:xfrm>
          <a:prstGeom prst="rect">
            <a:avLst/>
          </a:prstGeom>
          <a:solidFill>
            <a:schemeClr val="bg1"/>
          </a:solid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lIns="161355" tIns="80677" rIns="161355" bIns="80677"/>
          <a:lstStyle/>
          <a:p>
            <a:endParaRPr lang="de-DE" dirty="0"/>
          </a:p>
        </p:txBody>
      </p:sp>
      <p:sp>
        <p:nvSpPr>
          <p:cNvPr id="4" name="Datumsplatzhalter 3"/>
          <p:cNvSpPr>
            <a:spLocks noGrp="1"/>
          </p:cNvSpPr>
          <p:nvPr>
            <p:ph type="dt" sz="half" idx="10"/>
          </p:nvPr>
        </p:nvSpPr>
        <p:spPr/>
        <p:txBody>
          <a:bodyPr/>
          <a:lstStyle/>
          <a:p>
            <a:fld id="{142173BF-F023-4515-BD28-26814DE36837}" type="datetime3">
              <a:rPr lang="de-DE" smtClean="0"/>
              <a:t>15/09/18</a:t>
            </a:fld>
            <a:endParaRPr lang="de-DE"/>
          </a:p>
        </p:txBody>
      </p:sp>
      <p:sp>
        <p:nvSpPr>
          <p:cNvPr id="5" name="Fußzeilenplatzhalter 4"/>
          <p:cNvSpPr>
            <a:spLocks noGrp="1"/>
          </p:cNvSpPr>
          <p:nvPr>
            <p:ph type="ftr" sz="quarter" idx="11"/>
          </p:nvPr>
        </p:nvSpPr>
        <p:spPr/>
        <p:txBody>
          <a:bodyPr/>
          <a:lstStyle/>
          <a:p>
            <a:r>
              <a:rPr lang="de-DE" smtClean="0"/>
              <a:t>| Name | Arvato Systems | Kunde </a:t>
            </a:r>
            <a:endParaRPr lang="de-DE"/>
          </a:p>
        </p:txBody>
      </p:sp>
      <p:sp>
        <p:nvSpPr>
          <p:cNvPr id="6" name="Foliennummernplatzhalter 5"/>
          <p:cNvSpPr>
            <a:spLocks noGrp="1"/>
          </p:cNvSpPr>
          <p:nvPr>
            <p:ph type="sldNum" sz="quarter" idx="12"/>
          </p:nvPr>
        </p:nvSpPr>
        <p:spPr/>
        <p:txBody>
          <a:bodyPr/>
          <a:lstStyle/>
          <a:p>
            <a:fld id="{A5FE0BE9-2605-47C0-8F30-F383CC1BC3CC}" type="slidenum">
              <a:rPr lang="de-DE" smtClean="0"/>
              <a:t>‹Nr.›</a:t>
            </a:fld>
            <a:endParaRPr lang="de-DE"/>
          </a:p>
        </p:txBody>
      </p:sp>
      <p:sp>
        <p:nvSpPr>
          <p:cNvPr id="7" name="Textplatzhalter 6"/>
          <p:cNvSpPr>
            <a:spLocks noGrp="1"/>
          </p:cNvSpPr>
          <p:nvPr>
            <p:ph type="body" sz="quarter" idx="14"/>
          </p:nvPr>
        </p:nvSpPr>
        <p:spPr>
          <a:xfrm>
            <a:off x="630000" y="1260000"/>
            <a:ext cx="5270400" cy="2560701"/>
          </a:xfrm>
        </p:spPr>
        <p:txBody>
          <a:bodyPr>
            <a:spAutoFit/>
          </a:bodyPr>
          <a:lstStyle>
            <a:lvl5pPr>
              <a:defRPr/>
            </a:lvl5pPr>
            <a:lvl6pPr marL="896938" marR="0" indent="-182563" algn="l" defTabSz="806501" rtl="0" eaLnBrk="1" fontAlgn="auto" latinLnBrk="0" hangingPunct="1">
              <a:lnSpc>
                <a:spcPct val="100000"/>
              </a:lnSpc>
              <a:spcBef>
                <a:spcPct val="20000"/>
              </a:spcBef>
              <a:spcAft>
                <a:spcPts val="0"/>
              </a:spcAft>
              <a:buClr>
                <a:schemeClr val="accent1"/>
              </a:buClr>
              <a:buSzPct val="85000"/>
              <a:buFont typeface="Symbol" panose="05050102010706020507" pitchFamily="18" charset="2"/>
              <a:buChar char="-"/>
              <a:tabLst/>
              <a:defRPr/>
            </a:lvl6pPr>
            <a:lvl7pPr marL="1074738" marR="0" indent="-182563" algn="l" defTabSz="806501" rtl="0" eaLnBrk="1" fontAlgn="auto" latinLnBrk="0" hangingPunct="1">
              <a:lnSpc>
                <a:spcPct val="100000"/>
              </a:lnSpc>
              <a:spcBef>
                <a:spcPct val="20000"/>
              </a:spcBef>
              <a:spcAft>
                <a:spcPts val="0"/>
              </a:spcAft>
              <a:buClr>
                <a:schemeClr val="accent1"/>
              </a:buClr>
              <a:buSzPct val="85000"/>
              <a:buFont typeface="Symbol" panose="05050102010706020507" pitchFamily="18" charset="2"/>
              <a:buChar char="-"/>
              <a:tabLst/>
              <a:defRPr/>
            </a:lvl7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12" name="Textplatzhalter 6"/>
          <p:cNvSpPr>
            <a:spLocks noGrp="1"/>
          </p:cNvSpPr>
          <p:nvPr>
            <p:ph type="body" sz="quarter" idx="15"/>
          </p:nvPr>
        </p:nvSpPr>
        <p:spPr>
          <a:xfrm>
            <a:off x="6277075" y="1260000"/>
            <a:ext cx="5270400" cy="2560701"/>
          </a:xfrm>
        </p:spPr>
        <p:txBody>
          <a:bodyPr>
            <a:spAutoFit/>
          </a:bodyPr>
          <a:lstStyle>
            <a:lvl5pPr>
              <a:defRPr/>
            </a:lvl5pPr>
            <a:lvl6pPr marL="896938" marR="0" indent="-182563" algn="l" defTabSz="806501" rtl="0" eaLnBrk="1" fontAlgn="auto" latinLnBrk="0" hangingPunct="1">
              <a:lnSpc>
                <a:spcPct val="100000"/>
              </a:lnSpc>
              <a:spcBef>
                <a:spcPct val="20000"/>
              </a:spcBef>
              <a:spcAft>
                <a:spcPts val="0"/>
              </a:spcAft>
              <a:buClr>
                <a:schemeClr val="accent1"/>
              </a:buClr>
              <a:buSzPct val="85000"/>
              <a:buFont typeface="Symbol" panose="05050102010706020507" pitchFamily="18" charset="2"/>
              <a:buChar char="-"/>
              <a:tabLst/>
              <a:defRPr/>
            </a:lvl6pPr>
            <a:lvl7pPr marL="1074738" marR="0" indent="-182563" algn="l" defTabSz="806501" rtl="0" eaLnBrk="1" fontAlgn="auto" latinLnBrk="0" hangingPunct="1">
              <a:lnSpc>
                <a:spcPct val="100000"/>
              </a:lnSpc>
              <a:spcBef>
                <a:spcPct val="20000"/>
              </a:spcBef>
              <a:spcAft>
                <a:spcPts val="0"/>
              </a:spcAft>
              <a:buClr>
                <a:schemeClr val="accent1"/>
              </a:buClr>
              <a:buSzPct val="85000"/>
              <a:buFont typeface="Symbol" panose="05050102010706020507" pitchFamily="18" charset="2"/>
              <a:buChar char="-"/>
              <a:tabLst/>
              <a:defRPr/>
            </a:lvl7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3" name="Titel 2"/>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137147741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7" name="Rechteck 6"/>
          <p:cNvSpPr>
            <a:spLocks/>
          </p:cNvSpPr>
          <p:nvPr userDrawn="1"/>
        </p:nvSpPr>
        <p:spPr>
          <a:xfrm>
            <a:off x="251999" y="1008000"/>
            <a:ext cx="11689200" cy="5580000"/>
          </a:xfrm>
          <a:prstGeom prst="rect">
            <a:avLst/>
          </a:prstGeom>
          <a:solidFill>
            <a:schemeClr val="bg1"/>
          </a:solid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lIns="180000" tIns="180000" rIns="180000" bIns="180000"/>
          <a:lstStyle/>
          <a:p>
            <a:endParaRPr lang="de-DE" dirty="0"/>
          </a:p>
        </p:txBody>
      </p:sp>
      <p:sp>
        <p:nvSpPr>
          <p:cNvPr id="4" name="Datumsplatzhalter 3"/>
          <p:cNvSpPr>
            <a:spLocks noGrp="1"/>
          </p:cNvSpPr>
          <p:nvPr>
            <p:ph type="dt" sz="half" idx="10"/>
          </p:nvPr>
        </p:nvSpPr>
        <p:spPr/>
        <p:txBody>
          <a:bodyPr/>
          <a:lstStyle/>
          <a:p>
            <a:fld id="{3CC3B3B8-924C-4CBC-B2EA-3F14A60D63BA}" type="datetime3">
              <a:rPr lang="de-DE" smtClean="0"/>
              <a:t>15/09/18</a:t>
            </a:fld>
            <a:endParaRPr lang="de-DE"/>
          </a:p>
        </p:txBody>
      </p:sp>
      <p:sp>
        <p:nvSpPr>
          <p:cNvPr id="5" name="Fußzeilenplatzhalter 4"/>
          <p:cNvSpPr>
            <a:spLocks noGrp="1"/>
          </p:cNvSpPr>
          <p:nvPr>
            <p:ph type="ftr" sz="quarter" idx="11"/>
          </p:nvPr>
        </p:nvSpPr>
        <p:spPr/>
        <p:txBody>
          <a:bodyPr/>
          <a:lstStyle/>
          <a:p>
            <a:r>
              <a:rPr lang="de-DE" smtClean="0"/>
              <a:t>| Name | Arvato Systems | Kunde </a:t>
            </a:r>
            <a:endParaRPr lang="de-DE"/>
          </a:p>
        </p:txBody>
      </p:sp>
      <p:sp>
        <p:nvSpPr>
          <p:cNvPr id="6" name="Foliennummernplatzhalter 5"/>
          <p:cNvSpPr>
            <a:spLocks noGrp="1"/>
          </p:cNvSpPr>
          <p:nvPr>
            <p:ph type="sldNum" sz="quarter" idx="12"/>
          </p:nvPr>
        </p:nvSpPr>
        <p:spPr/>
        <p:txBody>
          <a:bodyPr/>
          <a:lstStyle/>
          <a:p>
            <a:fld id="{A5FE0BE9-2605-47C0-8F30-F383CC1BC3CC}" type="slidenum">
              <a:rPr lang="de-DE" smtClean="0"/>
              <a:t>‹Nr.›</a:t>
            </a:fld>
            <a:endParaRPr lang="de-DE"/>
          </a:p>
        </p:txBody>
      </p:sp>
      <p:sp>
        <p:nvSpPr>
          <p:cNvPr id="3" name="Titel 2"/>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70819516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2">
    <p:spTree>
      <p:nvGrpSpPr>
        <p:cNvPr id="1" name=""/>
        <p:cNvGrpSpPr/>
        <p:nvPr/>
      </p:nvGrpSpPr>
      <p:grpSpPr>
        <a:xfrm>
          <a:off x="0" y="0"/>
          <a:ext cx="0" cy="0"/>
          <a:chOff x="0" y="0"/>
          <a:chExt cx="0" cy="0"/>
        </a:xfrm>
      </p:grpSpPr>
      <p:sp>
        <p:nvSpPr>
          <p:cNvPr id="17" name="Rechteck 16"/>
          <p:cNvSpPr>
            <a:spLocks/>
          </p:cNvSpPr>
          <p:nvPr userDrawn="1"/>
        </p:nvSpPr>
        <p:spPr>
          <a:xfrm>
            <a:off x="251999" y="1008000"/>
            <a:ext cx="11689200" cy="5580000"/>
          </a:xfrm>
          <a:prstGeom prst="rect">
            <a:avLst/>
          </a:prstGeom>
          <a:solidFill>
            <a:schemeClr val="bg1"/>
          </a:solid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lIns="180000" tIns="180000" rIns="180000" bIns="180000"/>
          <a:lstStyle/>
          <a:p>
            <a:endParaRPr lang="de-DE" dirty="0"/>
          </a:p>
        </p:txBody>
      </p:sp>
      <p:sp>
        <p:nvSpPr>
          <p:cNvPr id="4" name="Datumsplatzhalter 3"/>
          <p:cNvSpPr>
            <a:spLocks noGrp="1"/>
          </p:cNvSpPr>
          <p:nvPr>
            <p:ph type="dt" sz="half" idx="10"/>
          </p:nvPr>
        </p:nvSpPr>
        <p:spPr/>
        <p:txBody>
          <a:bodyPr/>
          <a:lstStyle/>
          <a:p>
            <a:fld id="{098879F6-89D2-41A7-AE28-8CAC12CA0E87}" type="datetime3">
              <a:rPr lang="de-DE" smtClean="0"/>
              <a:t>15/09/18</a:t>
            </a:fld>
            <a:endParaRPr lang="de-DE" dirty="0"/>
          </a:p>
        </p:txBody>
      </p:sp>
      <p:sp>
        <p:nvSpPr>
          <p:cNvPr id="5" name="Fußzeilenplatzhalter 4"/>
          <p:cNvSpPr>
            <a:spLocks noGrp="1"/>
          </p:cNvSpPr>
          <p:nvPr>
            <p:ph type="ftr" sz="quarter" idx="11"/>
          </p:nvPr>
        </p:nvSpPr>
        <p:spPr/>
        <p:txBody>
          <a:bodyPr/>
          <a:lstStyle/>
          <a:p>
            <a:r>
              <a:rPr lang="de-DE" smtClean="0"/>
              <a:t>| Name | Arvato Systems | Kunde </a:t>
            </a:r>
            <a:endParaRPr lang="de-DE"/>
          </a:p>
        </p:txBody>
      </p:sp>
      <p:sp>
        <p:nvSpPr>
          <p:cNvPr id="6" name="Foliennummernplatzhalter 5"/>
          <p:cNvSpPr>
            <a:spLocks noGrp="1"/>
          </p:cNvSpPr>
          <p:nvPr>
            <p:ph type="sldNum" sz="quarter" idx="12"/>
          </p:nvPr>
        </p:nvSpPr>
        <p:spPr>
          <a:xfrm>
            <a:off x="11261045" y="6663454"/>
            <a:ext cx="285793" cy="123111"/>
          </a:xfrm>
        </p:spPr>
        <p:txBody>
          <a:bodyPr/>
          <a:lstStyle>
            <a:lvl1pPr algn="r">
              <a:defRPr/>
            </a:lvl1pPr>
          </a:lstStyle>
          <a:p>
            <a:fld id="{A5FE0BE9-2605-47C0-8F30-F383CC1BC3CC}" type="slidenum">
              <a:rPr lang="de-DE" smtClean="0"/>
              <a:pPr/>
              <a:t>‹Nr.›</a:t>
            </a:fld>
            <a:endParaRPr lang="de-DE" dirty="0"/>
          </a:p>
        </p:txBody>
      </p:sp>
      <p:sp>
        <p:nvSpPr>
          <p:cNvPr id="10" name="Textplatzhalter 9"/>
          <p:cNvSpPr>
            <a:spLocks noGrp="1" noChangeAspect="1"/>
          </p:cNvSpPr>
          <p:nvPr>
            <p:ph type="body" sz="quarter" idx="13"/>
          </p:nvPr>
        </p:nvSpPr>
        <p:spPr>
          <a:xfrm>
            <a:off x="634336" y="1260000"/>
            <a:ext cx="2032302" cy="2321400"/>
          </a:xfrm>
          <a:ln w="3175">
            <a:solidFill>
              <a:srgbClr val="BFC9D2"/>
            </a:solidFill>
          </a:ln>
        </p:spPr>
        <p:txBody>
          <a:bodyPr lIns="158760" tIns="158760" rIns="127008" bIns="127008">
            <a:noAutofit/>
          </a:bodyPr>
          <a:lstStyle>
            <a:lvl1pPr marL="0" indent="0">
              <a:buNone/>
              <a:defRPr sz="1800" b="1" cap="all" baseline="0">
                <a:solidFill>
                  <a:schemeClr val="accent1"/>
                </a:solidFill>
              </a:defRPr>
            </a:lvl1pPr>
            <a:lvl2pPr marL="0" indent="0">
              <a:buNone/>
              <a:defRPr lang="de-DE" sz="1600" b="0" kern="1200" cap="none" baseline="0" dirty="0" smtClean="0">
                <a:solidFill>
                  <a:schemeClr val="tx1"/>
                </a:solidFill>
                <a:latin typeface="+mn-lt"/>
                <a:ea typeface="+mn-ea"/>
                <a:cs typeface="+mn-cs"/>
              </a:defRPr>
            </a:lvl2pPr>
            <a:lvl3pPr marL="266700" indent="-266700">
              <a:defRPr sz="1600"/>
            </a:lvl3pPr>
          </a:lstStyle>
          <a:p>
            <a:pPr lvl="0"/>
            <a:r>
              <a:rPr lang="de-DE" smtClean="0"/>
              <a:t>Formatvorlagen des Textmasters bearbeiten</a:t>
            </a:r>
          </a:p>
          <a:p>
            <a:pPr lvl="1"/>
            <a:r>
              <a:rPr lang="de-DE" smtClean="0"/>
              <a:t>Zweite Ebene</a:t>
            </a:r>
          </a:p>
          <a:p>
            <a:pPr lvl="2"/>
            <a:r>
              <a:rPr lang="de-DE" smtClean="0"/>
              <a:t>Dritte Ebene</a:t>
            </a:r>
          </a:p>
        </p:txBody>
      </p:sp>
      <p:sp>
        <p:nvSpPr>
          <p:cNvPr id="22" name="Textplatzhalter 9"/>
          <p:cNvSpPr>
            <a:spLocks noGrp="1" noChangeAspect="1"/>
          </p:cNvSpPr>
          <p:nvPr>
            <p:ph type="body" sz="quarter" idx="23"/>
          </p:nvPr>
        </p:nvSpPr>
        <p:spPr>
          <a:xfrm>
            <a:off x="2854348" y="1260000"/>
            <a:ext cx="2032302" cy="2321400"/>
          </a:xfrm>
          <a:ln w="3175">
            <a:solidFill>
              <a:srgbClr val="BFC9D2"/>
            </a:solidFill>
          </a:ln>
        </p:spPr>
        <p:txBody>
          <a:bodyPr lIns="158760" tIns="158760" rIns="127008" bIns="127008">
            <a:noAutofit/>
          </a:bodyPr>
          <a:lstStyle>
            <a:lvl1pPr marL="0" indent="0">
              <a:buNone/>
              <a:defRPr sz="1800" b="1" cap="all" baseline="0">
                <a:solidFill>
                  <a:schemeClr val="accent1"/>
                </a:solidFill>
              </a:defRPr>
            </a:lvl1pPr>
            <a:lvl2pPr marL="0" indent="0">
              <a:buNone/>
              <a:defRPr lang="de-DE" sz="1600" b="0" kern="1200" cap="none" baseline="0" dirty="0" smtClean="0">
                <a:solidFill>
                  <a:schemeClr val="tx1"/>
                </a:solidFill>
                <a:latin typeface="+mn-lt"/>
                <a:ea typeface="+mn-ea"/>
                <a:cs typeface="+mn-cs"/>
              </a:defRPr>
            </a:lvl2pPr>
            <a:lvl3pPr marL="266700" indent="-266700">
              <a:defRPr sz="1600"/>
            </a:lvl3pPr>
          </a:lstStyle>
          <a:p>
            <a:pPr lvl="0"/>
            <a:r>
              <a:rPr lang="de-DE" smtClean="0"/>
              <a:t>Formatvorlagen des Textmasters bearbeiten</a:t>
            </a:r>
          </a:p>
          <a:p>
            <a:pPr lvl="1"/>
            <a:r>
              <a:rPr lang="de-DE" smtClean="0"/>
              <a:t>Zweite Ebene</a:t>
            </a:r>
          </a:p>
          <a:p>
            <a:pPr lvl="2"/>
            <a:r>
              <a:rPr lang="de-DE" smtClean="0"/>
              <a:t>Dritte Ebene</a:t>
            </a:r>
          </a:p>
        </p:txBody>
      </p:sp>
      <p:sp>
        <p:nvSpPr>
          <p:cNvPr id="23" name="Textplatzhalter 9"/>
          <p:cNvSpPr>
            <a:spLocks noGrp="1" noChangeAspect="1"/>
          </p:cNvSpPr>
          <p:nvPr>
            <p:ph type="body" sz="quarter" idx="24"/>
          </p:nvPr>
        </p:nvSpPr>
        <p:spPr>
          <a:xfrm>
            <a:off x="5074360" y="1260000"/>
            <a:ext cx="2032302" cy="2321400"/>
          </a:xfrm>
          <a:ln w="3175">
            <a:solidFill>
              <a:srgbClr val="BFC9D2"/>
            </a:solidFill>
          </a:ln>
        </p:spPr>
        <p:txBody>
          <a:bodyPr lIns="158760" tIns="158760" rIns="127008" bIns="127008">
            <a:noAutofit/>
          </a:bodyPr>
          <a:lstStyle>
            <a:lvl1pPr marL="0" indent="0">
              <a:buNone/>
              <a:defRPr sz="1800" b="1" cap="all" baseline="0">
                <a:solidFill>
                  <a:schemeClr val="accent1"/>
                </a:solidFill>
              </a:defRPr>
            </a:lvl1pPr>
            <a:lvl2pPr marL="0" indent="0">
              <a:buNone/>
              <a:defRPr lang="de-DE" sz="1600" b="0" kern="1200" cap="none" baseline="0" dirty="0" smtClean="0">
                <a:solidFill>
                  <a:schemeClr val="tx1"/>
                </a:solidFill>
                <a:latin typeface="+mn-lt"/>
                <a:ea typeface="+mn-ea"/>
                <a:cs typeface="+mn-cs"/>
              </a:defRPr>
            </a:lvl2pPr>
            <a:lvl3pPr marL="266700" indent="-266700">
              <a:defRPr sz="1600"/>
            </a:lvl3pPr>
          </a:lstStyle>
          <a:p>
            <a:pPr lvl="0"/>
            <a:r>
              <a:rPr lang="de-DE" smtClean="0"/>
              <a:t>Formatvorlagen des Textmasters bearbeiten</a:t>
            </a:r>
          </a:p>
          <a:p>
            <a:pPr lvl="1"/>
            <a:r>
              <a:rPr lang="de-DE" smtClean="0"/>
              <a:t>Zweite Ebene</a:t>
            </a:r>
          </a:p>
          <a:p>
            <a:pPr lvl="2"/>
            <a:r>
              <a:rPr lang="de-DE" smtClean="0"/>
              <a:t>Dritte Ebene</a:t>
            </a:r>
          </a:p>
        </p:txBody>
      </p:sp>
      <p:sp>
        <p:nvSpPr>
          <p:cNvPr id="24" name="Textplatzhalter 9"/>
          <p:cNvSpPr>
            <a:spLocks noGrp="1" noChangeAspect="1"/>
          </p:cNvSpPr>
          <p:nvPr>
            <p:ph type="body" sz="quarter" idx="25"/>
          </p:nvPr>
        </p:nvSpPr>
        <p:spPr>
          <a:xfrm>
            <a:off x="7294372" y="1260000"/>
            <a:ext cx="2032302" cy="2321400"/>
          </a:xfrm>
          <a:ln w="3175">
            <a:solidFill>
              <a:srgbClr val="BFC9D2"/>
            </a:solidFill>
          </a:ln>
        </p:spPr>
        <p:txBody>
          <a:bodyPr lIns="158760" tIns="158760" rIns="127008" bIns="127008">
            <a:noAutofit/>
          </a:bodyPr>
          <a:lstStyle>
            <a:lvl1pPr marL="0" indent="0">
              <a:buNone/>
              <a:defRPr sz="1800" b="1" cap="all" baseline="0">
                <a:solidFill>
                  <a:schemeClr val="accent1"/>
                </a:solidFill>
              </a:defRPr>
            </a:lvl1pPr>
            <a:lvl2pPr marL="0" indent="0">
              <a:buNone/>
              <a:defRPr lang="de-DE" sz="1600" b="0" kern="1200" cap="none" baseline="0" dirty="0" smtClean="0">
                <a:solidFill>
                  <a:schemeClr val="tx1"/>
                </a:solidFill>
                <a:latin typeface="+mn-lt"/>
                <a:ea typeface="+mn-ea"/>
                <a:cs typeface="+mn-cs"/>
              </a:defRPr>
            </a:lvl2pPr>
            <a:lvl3pPr marL="266700" indent="-266700">
              <a:defRPr sz="1600"/>
            </a:lvl3pPr>
          </a:lstStyle>
          <a:p>
            <a:pPr lvl="0"/>
            <a:r>
              <a:rPr lang="de-DE" smtClean="0"/>
              <a:t>Formatvorlagen des Textmasters bearbeiten</a:t>
            </a:r>
          </a:p>
          <a:p>
            <a:pPr lvl="1"/>
            <a:r>
              <a:rPr lang="de-DE" smtClean="0"/>
              <a:t>Zweite Ebene</a:t>
            </a:r>
          </a:p>
          <a:p>
            <a:pPr lvl="2"/>
            <a:r>
              <a:rPr lang="de-DE" smtClean="0"/>
              <a:t>Dritte Ebene</a:t>
            </a:r>
          </a:p>
        </p:txBody>
      </p:sp>
      <p:sp>
        <p:nvSpPr>
          <p:cNvPr id="25" name="Textplatzhalter 9"/>
          <p:cNvSpPr>
            <a:spLocks noGrp="1" noChangeAspect="1"/>
          </p:cNvSpPr>
          <p:nvPr>
            <p:ph type="body" sz="quarter" idx="26"/>
          </p:nvPr>
        </p:nvSpPr>
        <p:spPr>
          <a:xfrm>
            <a:off x="9514382" y="1260000"/>
            <a:ext cx="2032302" cy="2321400"/>
          </a:xfrm>
          <a:ln w="3175">
            <a:solidFill>
              <a:srgbClr val="BFC9D2"/>
            </a:solidFill>
          </a:ln>
        </p:spPr>
        <p:txBody>
          <a:bodyPr lIns="158760" tIns="158760" rIns="127008" bIns="127008">
            <a:noAutofit/>
          </a:bodyPr>
          <a:lstStyle>
            <a:lvl1pPr marL="0" indent="0">
              <a:buNone/>
              <a:defRPr sz="1800" b="1" cap="all" baseline="0">
                <a:solidFill>
                  <a:schemeClr val="accent1"/>
                </a:solidFill>
              </a:defRPr>
            </a:lvl1pPr>
            <a:lvl2pPr marL="0" indent="0">
              <a:buNone/>
              <a:defRPr lang="de-DE" sz="1600" b="0" kern="1200" cap="none" baseline="0" dirty="0" smtClean="0">
                <a:solidFill>
                  <a:schemeClr val="tx1"/>
                </a:solidFill>
                <a:latin typeface="+mn-lt"/>
                <a:ea typeface="+mn-ea"/>
                <a:cs typeface="+mn-cs"/>
              </a:defRPr>
            </a:lvl2pPr>
            <a:lvl3pPr marL="266700" indent="-266700">
              <a:defRPr sz="1600"/>
            </a:lvl3pPr>
          </a:lstStyle>
          <a:p>
            <a:pPr lvl="0"/>
            <a:r>
              <a:rPr lang="de-DE" smtClean="0"/>
              <a:t>Formatvorlagen des Textmasters bearbeiten</a:t>
            </a:r>
          </a:p>
          <a:p>
            <a:pPr lvl="1"/>
            <a:r>
              <a:rPr lang="de-DE" smtClean="0"/>
              <a:t>Zweite Ebene</a:t>
            </a:r>
          </a:p>
          <a:p>
            <a:pPr lvl="2"/>
            <a:r>
              <a:rPr lang="de-DE" smtClean="0"/>
              <a:t>Dritte Ebene</a:t>
            </a:r>
          </a:p>
        </p:txBody>
      </p:sp>
      <p:sp>
        <p:nvSpPr>
          <p:cNvPr id="27" name="Textplatzhalter 9"/>
          <p:cNvSpPr>
            <a:spLocks noGrp="1" noChangeAspect="1"/>
          </p:cNvSpPr>
          <p:nvPr>
            <p:ph type="body" sz="quarter" idx="27"/>
          </p:nvPr>
        </p:nvSpPr>
        <p:spPr>
          <a:xfrm>
            <a:off x="634336" y="3833212"/>
            <a:ext cx="2032302" cy="2321400"/>
          </a:xfrm>
          <a:ln w="3175">
            <a:solidFill>
              <a:srgbClr val="BFC9D2"/>
            </a:solidFill>
          </a:ln>
        </p:spPr>
        <p:txBody>
          <a:bodyPr lIns="158760" tIns="158760" rIns="127008" bIns="127008">
            <a:noAutofit/>
          </a:bodyPr>
          <a:lstStyle>
            <a:lvl1pPr marL="0" indent="0">
              <a:buNone/>
              <a:defRPr sz="1800" b="1" cap="all" baseline="0">
                <a:solidFill>
                  <a:schemeClr val="accent1"/>
                </a:solidFill>
              </a:defRPr>
            </a:lvl1pPr>
            <a:lvl2pPr marL="0" indent="0">
              <a:buNone/>
              <a:defRPr lang="de-DE" sz="1600" b="0" kern="1200" cap="none" baseline="0" dirty="0" smtClean="0">
                <a:solidFill>
                  <a:schemeClr val="tx1"/>
                </a:solidFill>
                <a:latin typeface="+mn-lt"/>
                <a:ea typeface="+mn-ea"/>
                <a:cs typeface="+mn-cs"/>
              </a:defRPr>
            </a:lvl2pPr>
            <a:lvl3pPr marL="266700" indent="-266700">
              <a:defRPr sz="1600"/>
            </a:lvl3pPr>
          </a:lstStyle>
          <a:p>
            <a:pPr lvl="0"/>
            <a:r>
              <a:rPr lang="de-DE" smtClean="0"/>
              <a:t>Formatvorlagen des Textmasters bearbeiten</a:t>
            </a:r>
          </a:p>
          <a:p>
            <a:pPr lvl="1"/>
            <a:r>
              <a:rPr lang="de-DE" smtClean="0"/>
              <a:t>Zweite Ebene</a:t>
            </a:r>
          </a:p>
          <a:p>
            <a:pPr lvl="2"/>
            <a:r>
              <a:rPr lang="de-DE" smtClean="0"/>
              <a:t>Dritte Ebene</a:t>
            </a:r>
          </a:p>
        </p:txBody>
      </p:sp>
      <p:sp>
        <p:nvSpPr>
          <p:cNvPr id="28" name="Textplatzhalter 9"/>
          <p:cNvSpPr>
            <a:spLocks noGrp="1" noChangeAspect="1"/>
          </p:cNvSpPr>
          <p:nvPr>
            <p:ph type="body" sz="quarter" idx="28"/>
          </p:nvPr>
        </p:nvSpPr>
        <p:spPr>
          <a:xfrm>
            <a:off x="2854348" y="3833212"/>
            <a:ext cx="2032302" cy="2321400"/>
          </a:xfrm>
          <a:ln w="3175">
            <a:solidFill>
              <a:srgbClr val="BFC9D2"/>
            </a:solidFill>
          </a:ln>
        </p:spPr>
        <p:txBody>
          <a:bodyPr lIns="158760" tIns="158760" rIns="127008" bIns="127008">
            <a:noAutofit/>
          </a:bodyPr>
          <a:lstStyle>
            <a:lvl1pPr marL="0" indent="0">
              <a:buNone/>
              <a:defRPr sz="1800" b="1" cap="all" baseline="0">
                <a:solidFill>
                  <a:schemeClr val="accent1"/>
                </a:solidFill>
              </a:defRPr>
            </a:lvl1pPr>
            <a:lvl2pPr marL="0" indent="0">
              <a:buNone/>
              <a:defRPr lang="de-DE" sz="1600" b="0" kern="1200" cap="none" baseline="0" dirty="0" smtClean="0">
                <a:solidFill>
                  <a:schemeClr val="tx1"/>
                </a:solidFill>
                <a:latin typeface="+mn-lt"/>
                <a:ea typeface="+mn-ea"/>
                <a:cs typeface="+mn-cs"/>
              </a:defRPr>
            </a:lvl2pPr>
            <a:lvl3pPr marL="266700" indent="-266700">
              <a:defRPr sz="1600"/>
            </a:lvl3pPr>
          </a:lstStyle>
          <a:p>
            <a:pPr lvl="0"/>
            <a:r>
              <a:rPr lang="de-DE" smtClean="0"/>
              <a:t>Formatvorlagen des Textmasters bearbeiten</a:t>
            </a:r>
          </a:p>
          <a:p>
            <a:pPr lvl="1"/>
            <a:r>
              <a:rPr lang="de-DE" smtClean="0"/>
              <a:t>Zweite Ebene</a:t>
            </a:r>
          </a:p>
          <a:p>
            <a:pPr lvl="2"/>
            <a:r>
              <a:rPr lang="de-DE" smtClean="0"/>
              <a:t>Dritte Ebene</a:t>
            </a:r>
          </a:p>
        </p:txBody>
      </p:sp>
      <p:sp>
        <p:nvSpPr>
          <p:cNvPr id="29" name="Textplatzhalter 9"/>
          <p:cNvSpPr>
            <a:spLocks noGrp="1" noChangeAspect="1"/>
          </p:cNvSpPr>
          <p:nvPr>
            <p:ph type="body" sz="quarter" idx="29"/>
          </p:nvPr>
        </p:nvSpPr>
        <p:spPr>
          <a:xfrm>
            <a:off x="5074360" y="3833212"/>
            <a:ext cx="2032302" cy="2321400"/>
          </a:xfrm>
          <a:ln w="3175">
            <a:solidFill>
              <a:srgbClr val="BFC9D2"/>
            </a:solidFill>
          </a:ln>
        </p:spPr>
        <p:txBody>
          <a:bodyPr lIns="158760" tIns="158760" rIns="127008" bIns="127008">
            <a:noAutofit/>
          </a:bodyPr>
          <a:lstStyle>
            <a:lvl1pPr marL="0" indent="0">
              <a:buNone/>
              <a:defRPr sz="1800" b="1" cap="all" baseline="0">
                <a:solidFill>
                  <a:schemeClr val="accent1"/>
                </a:solidFill>
              </a:defRPr>
            </a:lvl1pPr>
            <a:lvl2pPr marL="0" indent="0">
              <a:buNone/>
              <a:defRPr lang="de-DE" sz="1600" b="0" kern="1200" cap="none" baseline="0" dirty="0" smtClean="0">
                <a:solidFill>
                  <a:schemeClr val="tx1"/>
                </a:solidFill>
                <a:latin typeface="+mn-lt"/>
                <a:ea typeface="+mn-ea"/>
                <a:cs typeface="+mn-cs"/>
              </a:defRPr>
            </a:lvl2pPr>
            <a:lvl3pPr marL="266700" indent="-266700">
              <a:defRPr sz="1600"/>
            </a:lvl3pPr>
          </a:lstStyle>
          <a:p>
            <a:pPr lvl="0"/>
            <a:r>
              <a:rPr lang="de-DE" smtClean="0"/>
              <a:t>Formatvorlagen des Textmasters bearbeiten</a:t>
            </a:r>
          </a:p>
          <a:p>
            <a:pPr lvl="1"/>
            <a:r>
              <a:rPr lang="de-DE" smtClean="0"/>
              <a:t>Zweite Ebene</a:t>
            </a:r>
          </a:p>
          <a:p>
            <a:pPr lvl="2"/>
            <a:r>
              <a:rPr lang="de-DE" smtClean="0"/>
              <a:t>Dritte Ebene</a:t>
            </a:r>
          </a:p>
        </p:txBody>
      </p:sp>
      <p:sp>
        <p:nvSpPr>
          <p:cNvPr id="30" name="Textplatzhalter 9"/>
          <p:cNvSpPr>
            <a:spLocks noGrp="1" noChangeAspect="1"/>
          </p:cNvSpPr>
          <p:nvPr>
            <p:ph type="body" sz="quarter" idx="30"/>
          </p:nvPr>
        </p:nvSpPr>
        <p:spPr>
          <a:xfrm>
            <a:off x="7294372" y="3833212"/>
            <a:ext cx="2032302" cy="2321400"/>
          </a:xfrm>
          <a:ln w="3175">
            <a:solidFill>
              <a:srgbClr val="BFC9D2"/>
            </a:solidFill>
          </a:ln>
        </p:spPr>
        <p:txBody>
          <a:bodyPr lIns="158760" tIns="158760" rIns="127008" bIns="127008">
            <a:noAutofit/>
          </a:bodyPr>
          <a:lstStyle>
            <a:lvl1pPr marL="0" indent="0">
              <a:buNone/>
              <a:defRPr sz="1800" b="1" cap="all" baseline="0">
                <a:solidFill>
                  <a:schemeClr val="accent1"/>
                </a:solidFill>
              </a:defRPr>
            </a:lvl1pPr>
            <a:lvl2pPr marL="0" indent="0">
              <a:buNone/>
              <a:defRPr lang="de-DE" sz="1600" b="0" kern="1200" cap="none" baseline="0" dirty="0" smtClean="0">
                <a:solidFill>
                  <a:schemeClr val="tx1"/>
                </a:solidFill>
                <a:latin typeface="+mn-lt"/>
                <a:ea typeface="+mn-ea"/>
                <a:cs typeface="+mn-cs"/>
              </a:defRPr>
            </a:lvl2pPr>
            <a:lvl3pPr marL="266700" indent="-266700">
              <a:defRPr sz="1600"/>
            </a:lvl3pPr>
          </a:lstStyle>
          <a:p>
            <a:pPr lvl="0"/>
            <a:r>
              <a:rPr lang="de-DE" smtClean="0"/>
              <a:t>Formatvorlagen des Textmasters bearbeiten</a:t>
            </a:r>
          </a:p>
          <a:p>
            <a:pPr lvl="1"/>
            <a:r>
              <a:rPr lang="de-DE" smtClean="0"/>
              <a:t>Zweite Ebene</a:t>
            </a:r>
          </a:p>
          <a:p>
            <a:pPr lvl="2"/>
            <a:r>
              <a:rPr lang="de-DE" smtClean="0"/>
              <a:t>Dritte Ebene</a:t>
            </a:r>
          </a:p>
        </p:txBody>
      </p:sp>
      <p:sp>
        <p:nvSpPr>
          <p:cNvPr id="31" name="Textplatzhalter 9"/>
          <p:cNvSpPr>
            <a:spLocks noGrp="1" noChangeAspect="1"/>
          </p:cNvSpPr>
          <p:nvPr>
            <p:ph type="body" sz="quarter" idx="31"/>
          </p:nvPr>
        </p:nvSpPr>
        <p:spPr>
          <a:xfrm>
            <a:off x="9514382" y="3833212"/>
            <a:ext cx="2032302" cy="2321400"/>
          </a:xfrm>
          <a:ln w="3175">
            <a:solidFill>
              <a:srgbClr val="BFC9D2"/>
            </a:solidFill>
          </a:ln>
        </p:spPr>
        <p:txBody>
          <a:bodyPr lIns="158760" tIns="158760" rIns="127008" bIns="127008">
            <a:noAutofit/>
          </a:bodyPr>
          <a:lstStyle>
            <a:lvl1pPr marL="0" indent="0">
              <a:buNone/>
              <a:defRPr sz="1800" b="1" cap="all" baseline="0">
                <a:solidFill>
                  <a:schemeClr val="accent1"/>
                </a:solidFill>
              </a:defRPr>
            </a:lvl1pPr>
            <a:lvl2pPr marL="0" indent="0">
              <a:buNone/>
              <a:defRPr lang="de-DE" sz="1600" b="0" kern="1200" cap="none" baseline="0" dirty="0" smtClean="0">
                <a:solidFill>
                  <a:schemeClr val="tx1"/>
                </a:solidFill>
                <a:latin typeface="+mn-lt"/>
                <a:ea typeface="+mn-ea"/>
                <a:cs typeface="+mn-cs"/>
              </a:defRPr>
            </a:lvl2pPr>
            <a:lvl3pPr marL="266700" indent="-266700">
              <a:defRPr sz="1600"/>
            </a:lvl3pPr>
          </a:lstStyle>
          <a:p>
            <a:pPr lvl="0"/>
            <a:r>
              <a:rPr lang="de-DE" smtClean="0"/>
              <a:t>Formatvorlagen des Textmasters bearbeiten</a:t>
            </a:r>
          </a:p>
          <a:p>
            <a:pPr lvl="1"/>
            <a:r>
              <a:rPr lang="de-DE" smtClean="0"/>
              <a:t>Zweite Ebene</a:t>
            </a:r>
          </a:p>
          <a:p>
            <a:pPr lvl="2"/>
            <a:r>
              <a:rPr lang="de-DE" smtClean="0"/>
              <a:t>Dritte Ebene</a:t>
            </a:r>
          </a:p>
        </p:txBody>
      </p:sp>
      <p:sp>
        <p:nvSpPr>
          <p:cNvPr id="3" name="Titel 2"/>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212745015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content + picture right">
    <p:spTree>
      <p:nvGrpSpPr>
        <p:cNvPr id="1" name=""/>
        <p:cNvGrpSpPr/>
        <p:nvPr/>
      </p:nvGrpSpPr>
      <p:grpSpPr>
        <a:xfrm>
          <a:off x="0" y="0"/>
          <a:ext cx="0" cy="0"/>
          <a:chOff x="0" y="0"/>
          <a:chExt cx="0" cy="0"/>
        </a:xfrm>
      </p:grpSpPr>
      <p:sp>
        <p:nvSpPr>
          <p:cNvPr id="9" name="Rechteck 8"/>
          <p:cNvSpPr>
            <a:spLocks/>
          </p:cNvSpPr>
          <p:nvPr userDrawn="1"/>
        </p:nvSpPr>
        <p:spPr>
          <a:xfrm>
            <a:off x="251999" y="1008000"/>
            <a:ext cx="11689200" cy="5580000"/>
          </a:xfrm>
          <a:prstGeom prst="rect">
            <a:avLst/>
          </a:prstGeom>
          <a:solidFill>
            <a:schemeClr val="bg1"/>
          </a:solid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lIns="161355" tIns="80677" rIns="161355" bIns="80677"/>
          <a:lstStyle/>
          <a:p>
            <a:endParaRPr lang="de-DE" dirty="0"/>
          </a:p>
        </p:txBody>
      </p:sp>
      <p:sp>
        <p:nvSpPr>
          <p:cNvPr id="3" name="Datumsplatzhalter 2"/>
          <p:cNvSpPr>
            <a:spLocks noGrp="1"/>
          </p:cNvSpPr>
          <p:nvPr>
            <p:ph type="dt" sz="half" idx="10"/>
          </p:nvPr>
        </p:nvSpPr>
        <p:spPr/>
        <p:txBody>
          <a:bodyPr/>
          <a:lstStyle/>
          <a:p>
            <a:fld id="{B4D86A21-19CC-4C97-BCED-2D392682E4E1}" type="datetime3">
              <a:rPr lang="de-DE" smtClean="0"/>
              <a:t>15/09/18</a:t>
            </a:fld>
            <a:endParaRPr lang="de-DE" dirty="0"/>
          </a:p>
        </p:txBody>
      </p:sp>
      <p:sp>
        <p:nvSpPr>
          <p:cNvPr id="4" name="Fußzeilenplatzhalter 3"/>
          <p:cNvSpPr>
            <a:spLocks noGrp="1"/>
          </p:cNvSpPr>
          <p:nvPr>
            <p:ph type="ftr" sz="quarter" idx="11"/>
          </p:nvPr>
        </p:nvSpPr>
        <p:spPr/>
        <p:txBody>
          <a:bodyPr/>
          <a:lstStyle/>
          <a:p>
            <a:r>
              <a:rPr lang="de-DE" smtClean="0"/>
              <a:t>| Name | Arvato Systems | Kunde </a:t>
            </a:r>
            <a:endParaRPr lang="de-DE" dirty="0"/>
          </a:p>
        </p:txBody>
      </p:sp>
      <p:sp>
        <p:nvSpPr>
          <p:cNvPr id="5" name="Foliennummernplatzhalter 4"/>
          <p:cNvSpPr>
            <a:spLocks noGrp="1"/>
          </p:cNvSpPr>
          <p:nvPr>
            <p:ph type="sldNum" sz="quarter" idx="12"/>
          </p:nvPr>
        </p:nvSpPr>
        <p:spPr/>
        <p:txBody>
          <a:bodyPr/>
          <a:lstStyle/>
          <a:p>
            <a:fld id="{A5FE0BE9-2605-47C0-8F30-F383CC1BC3CC}" type="slidenum">
              <a:rPr lang="de-DE" smtClean="0"/>
              <a:pPr/>
              <a:t>‹Nr.›</a:t>
            </a:fld>
            <a:endParaRPr lang="de-DE" dirty="0"/>
          </a:p>
        </p:txBody>
      </p:sp>
      <p:sp>
        <p:nvSpPr>
          <p:cNvPr id="6" name="Bildplatzhalter 4"/>
          <p:cNvSpPr>
            <a:spLocks noGrp="1"/>
          </p:cNvSpPr>
          <p:nvPr>
            <p:ph type="pic" sz="quarter" idx="14"/>
          </p:nvPr>
        </p:nvSpPr>
        <p:spPr>
          <a:xfrm>
            <a:off x="7333199" y="1260000"/>
            <a:ext cx="4230000" cy="4896000"/>
          </a:xfrm>
          <a:prstGeom prst="rect">
            <a:avLst/>
          </a:prstGeom>
        </p:spPr>
        <p:txBody>
          <a:bodyPr vert="horz" lIns="158760" tIns="158760" anchor="t" anchorCtr="0">
            <a:noAutofit/>
          </a:bodyPr>
          <a:lstStyle>
            <a:lvl1pPr marL="0" indent="0">
              <a:buNone/>
              <a:defRPr sz="1800"/>
            </a:lvl1pPr>
          </a:lstStyle>
          <a:p>
            <a:r>
              <a:rPr lang="de-DE" smtClean="0"/>
              <a:t>Bild durch Klicken auf Symbol hinzufügen</a:t>
            </a:r>
            <a:endParaRPr lang="de-DE" dirty="0"/>
          </a:p>
        </p:txBody>
      </p:sp>
      <p:sp>
        <p:nvSpPr>
          <p:cNvPr id="10" name="Textplatzhalter 9"/>
          <p:cNvSpPr>
            <a:spLocks noGrp="1"/>
          </p:cNvSpPr>
          <p:nvPr>
            <p:ph type="body" sz="quarter" idx="15"/>
          </p:nvPr>
        </p:nvSpPr>
        <p:spPr>
          <a:xfrm>
            <a:off x="630000" y="1260000"/>
            <a:ext cx="6300000" cy="2560701"/>
          </a:xfrm>
        </p:spPr>
        <p:txBody>
          <a:bodyPr/>
          <a:lstStyle>
            <a:lvl1pPr marL="0" indent="0">
              <a:buNone/>
              <a:defRPr/>
            </a:lvl1pPr>
            <a:lvl2pPr marL="0" indent="0">
              <a:buNone/>
              <a:defRPr sz="2000" cap="all" baseline="0">
                <a:solidFill>
                  <a:schemeClr val="accent1"/>
                </a:solidFill>
              </a:defRPr>
            </a:lvl2pPr>
            <a:lvl3pPr marL="363538" indent="-363538">
              <a:buFont typeface="Wingdings 3" panose="05040102010807070707" pitchFamily="18" charset="2"/>
              <a:buChar char="Ò"/>
              <a:defRPr sz="2000"/>
            </a:lvl3pPr>
            <a:lvl4pPr marL="539750" indent="-176213">
              <a:defRPr sz="1800"/>
            </a:lvl4pPr>
            <a:lvl5pPr marL="715963" indent="-176213">
              <a:defRPr sz="1600"/>
            </a:lvl5pPr>
            <a:lvl6pPr marL="896938" marR="0" indent="-182563" algn="l" defTabSz="806501" rtl="0" eaLnBrk="1" fontAlgn="auto" latinLnBrk="0" hangingPunct="1">
              <a:lnSpc>
                <a:spcPct val="100000"/>
              </a:lnSpc>
              <a:spcBef>
                <a:spcPct val="20000"/>
              </a:spcBef>
              <a:spcAft>
                <a:spcPts val="0"/>
              </a:spcAft>
              <a:buClr>
                <a:schemeClr val="accent1"/>
              </a:buClr>
              <a:buSzPct val="85000"/>
              <a:buFont typeface="Symbol" panose="05050102010706020507" pitchFamily="18" charset="2"/>
              <a:buChar char="-"/>
              <a:tabLst/>
              <a:defRPr/>
            </a:lvl6pPr>
            <a:lvl7pPr marL="1074738" marR="0" indent="-182563" algn="l" defTabSz="806501" rtl="0" eaLnBrk="1" fontAlgn="auto" latinLnBrk="0" hangingPunct="1">
              <a:lnSpc>
                <a:spcPct val="100000"/>
              </a:lnSpc>
              <a:spcBef>
                <a:spcPct val="20000"/>
              </a:spcBef>
              <a:spcAft>
                <a:spcPts val="0"/>
              </a:spcAft>
              <a:buClr>
                <a:schemeClr val="accent1"/>
              </a:buClr>
              <a:buSzPct val="85000"/>
              <a:buFont typeface="Symbol" panose="05050102010706020507" pitchFamily="18" charset="2"/>
              <a:buChar char="-"/>
              <a:tabLst/>
              <a:defRPr/>
            </a:lvl7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7" name="Titel 6"/>
          <p:cNvSpPr>
            <a:spLocks noGrp="1"/>
          </p:cNvSpPr>
          <p:nvPr>
            <p:ph type="title"/>
          </p:nvPr>
        </p:nvSpPr>
        <p:spPr>
          <a:xfrm>
            <a:off x="630001" y="129700"/>
            <a:ext cx="6300000" cy="886397"/>
          </a:xfrm>
        </p:spPr>
        <p:txBody>
          <a:bodyPr/>
          <a:lstStyle/>
          <a:p>
            <a:r>
              <a:rPr lang="de-DE" smtClean="0"/>
              <a:t>Titelmasterformat durch Klicken bearbeiten</a:t>
            </a:r>
            <a:endParaRPr lang="de-DE" dirty="0"/>
          </a:p>
        </p:txBody>
      </p:sp>
    </p:spTree>
    <p:extLst>
      <p:ext uri="{BB962C8B-B14F-4D97-AF65-F5344CB8AC3E}">
        <p14:creationId xmlns:p14="http://schemas.microsoft.com/office/powerpoint/2010/main" val="757156562"/>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sp>
        <p:nvSpPr>
          <p:cNvPr id="7" name="Rechteck 6"/>
          <p:cNvSpPr>
            <a:spLocks/>
          </p:cNvSpPr>
          <p:nvPr userDrawn="1"/>
        </p:nvSpPr>
        <p:spPr>
          <a:xfrm>
            <a:off x="251999" y="1008000"/>
            <a:ext cx="11689200" cy="5580000"/>
          </a:xfrm>
          <a:prstGeom prst="rect">
            <a:avLst/>
          </a:prstGeom>
          <a:solidFill>
            <a:schemeClr val="bg1"/>
          </a:solid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lIns="180000" tIns="180000" rIns="180000" bIns="180000"/>
          <a:lstStyle/>
          <a:p>
            <a:endParaRPr lang="de-DE" dirty="0"/>
          </a:p>
        </p:txBody>
      </p:sp>
      <p:sp>
        <p:nvSpPr>
          <p:cNvPr id="2" name="Titel 1"/>
          <p:cNvSpPr>
            <a:spLocks noGrp="1"/>
          </p:cNvSpPr>
          <p:nvPr>
            <p:ph type="title"/>
          </p:nvPr>
        </p:nvSpPr>
        <p:spPr>
          <a:xfrm>
            <a:off x="637158" y="3429823"/>
            <a:ext cx="10919504" cy="760984"/>
          </a:xfrm>
          <a:prstGeom prst="rect">
            <a:avLst/>
          </a:prstGeom>
        </p:spPr>
        <p:txBody>
          <a:bodyPr bIns="95256" anchor="ctr" anchorCtr="0"/>
          <a:lstStyle>
            <a:lvl1pPr algn="ctr">
              <a:defRPr sz="4800"/>
            </a:lvl1pPr>
          </a:lstStyle>
          <a:p>
            <a:r>
              <a:rPr lang="de-DE" smtClean="0"/>
              <a:t>Titelmasterformat durch Klicken bearbeiten</a:t>
            </a:r>
            <a:endParaRPr lang="de-DE" dirty="0"/>
          </a:p>
        </p:txBody>
      </p:sp>
      <p:sp>
        <p:nvSpPr>
          <p:cNvPr id="4" name="Datumsplatzhalter 3"/>
          <p:cNvSpPr>
            <a:spLocks noGrp="1"/>
          </p:cNvSpPr>
          <p:nvPr>
            <p:ph type="dt" sz="half" idx="10"/>
          </p:nvPr>
        </p:nvSpPr>
        <p:spPr/>
        <p:txBody>
          <a:bodyPr/>
          <a:lstStyle/>
          <a:p>
            <a:fld id="{70E65818-6134-457F-A687-4B4C0893C274}" type="datetime3">
              <a:rPr lang="de-DE" smtClean="0"/>
              <a:t>15/09/18</a:t>
            </a:fld>
            <a:endParaRPr lang="de-DE"/>
          </a:p>
        </p:txBody>
      </p:sp>
      <p:sp>
        <p:nvSpPr>
          <p:cNvPr id="5" name="Fußzeilenplatzhalter 4"/>
          <p:cNvSpPr>
            <a:spLocks noGrp="1"/>
          </p:cNvSpPr>
          <p:nvPr>
            <p:ph type="ftr" sz="quarter" idx="11"/>
          </p:nvPr>
        </p:nvSpPr>
        <p:spPr/>
        <p:txBody>
          <a:bodyPr/>
          <a:lstStyle/>
          <a:p>
            <a:r>
              <a:rPr lang="de-DE" smtClean="0"/>
              <a:t>| Name | Arvato Systems | Kunde </a:t>
            </a:r>
            <a:endParaRPr lang="de-DE"/>
          </a:p>
        </p:txBody>
      </p:sp>
      <p:sp>
        <p:nvSpPr>
          <p:cNvPr id="6" name="Foliennummernplatzhalter 5"/>
          <p:cNvSpPr>
            <a:spLocks noGrp="1"/>
          </p:cNvSpPr>
          <p:nvPr>
            <p:ph type="sldNum" sz="quarter" idx="12"/>
          </p:nvPr>
        </p:nvSpPr>
        <p:spPr/>
        <p:txBody>
          <a:bodyPr/>
          <a:lstStyle/>
          <a:p>
            <a:fld id="{A5FE0BE9-2605-47C0-8F30-F383CC1BC3CC}" type="slidenum">
              <a:rPr lang="de-DE" smtClean="0"/>
              <a:t>‹Nr.›</a:t>
            </a:fld>
            <a:endParaRPr lang="de-DE"/>
          </a:p>
        </p:txBody>
      </p:sp>
    </p:spTree>
    <p:extLst>
      <p:ext uri="{BB962C8B-B14F-4D97-AF65-F5344CB8AC3E}">
        <p14:creationId xmlns:p14="http://schemas.microsoft.com/office/powerpoint/2010/main" val="151780434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act-Chart">
    <p:bg>
      <p:bgPr>
        <a:solidFill>
          <a:srgbClr val="FAFAFA">
            <a:alpha val="96863"/>
          </a:srgbClr>
        </a:solidFill>
        <a:effectLst/>
      </p:bgPr>
    </p:bg>
    <p:spTree>
      <p:nvGrpSpPr>
        <p:cNvPr id="1" name=""/>
        <p:cNvGrpSpPr/>
        <p:nvPr/>
      </p:nvGrpSpPr>
      <p:grpSpPr>
        <a:xfrm>
          <a:off x="0" y="0"/>
          <a:ext cx="0" cy="0"/>
          <a:chOff x="0" y="0"/>
          <a:chExt cx="0" cy="0"/>
        </a:xfrm>
      </p:grpSpPr>
      <p:sp>
        <p:nvSpPr>
          <p:cNvPr id="6" name="Bildplatzhalter 8"/>
          <p:cNvSpPr>
            <a:spLocks noGrp="1"/>
          </p:cNvSpPr>
          <p:nvPr>
            <p:ph type="pic" sz="quarter" idx="13"/>
          </p:nvPr>
        </p:nvSpPr>
        <p:spPr>
          <a:xfrm>
            <a:off x="252001" y="1008000"/>
            <a:ext cx="11689200" cy="5580000"/>
          </a:xfrm>
          <a:ln w="3175">
            <a:solidFill>
              <a:srgbClr val="BFC9D2"/>
            </a:solidFill>
          </a:ln>
        </p:spPr>
        <p:txBody>
          <a:bodyPr lIns="127008" tIns="127008">
            <a:noAutofit/>
          </a:bodyPr>
          <a:lstStyle>
            <a:lvl1pPr marL="0" indent="0">
              <a:buNone/>
              <a:defRPr sz="1600"/>
            </a:lvl1pPr>
          </a:lstStyle>
          <a:p>
            <a:r>
              <a:rPr lang="de-DE" smtClean="0"/>
              <a:t>Bild durch Klicken auf Symbol hinzufügen</a:t>
            </a:r>
            <a:endParaRPr lang="de-DE" dirty="0"/>
          </a:p>
        </p:txBody>
      </p:sp>
      <p:sp>
        <p:nvSpPr>
          <p:cNvPr id="3" name="Datumsplatzhalter 2"/>
          <p:cNvSpPr>
            <a:spLocks noGrp="1"/>
          </p:cNvSpPr>
          <p:nvPr>
            <p:ph type="dt" sz="half" idx="10"/>
          </p:nvPr>
        </p:nvSpPr>
        <p:spPr/>
        <p:txBody>
          <a:bodyPr/>
          <a:lstStyle/>
          <a:p>
            <a:fld id="{A385F77E-EC90-419D-8072-6B09E7F1D84D}" type="datetime3">
              <a:rPr lang="de-DE" smtClean="0"/>
              <a:t>15/09/18</a:t>
            </a:fld>
            <a:endParaRPr lang="de-DE" dirty="0"/>
          </a:p>
        </p:txBody>
      </p:sp>
      <p:sp>
        <p:nvSpPr>
          <p:cNvPr id="4" name="Fußzeilenplatzhalter 3"/>
          <p:cNvSpPr>
            <a:spLocks noGrp="1"/>
          </p:cNvSpPr>
          <p:nvPr>
            <p:ph type="ftr" sz="quarter" idx="11"/>
          </p:nvPr>
        </p:nvSpPr>
        <p:spPr/>
        <p:txBody>
          <a:bodyPr/>
          <a:lstStyle/>
          <a:p>
            <a:r>
              <a:rPr lang="de-DE" smtClean="0"/>
              <a:t>| Name | Arvato Systems | Kunde </a:t>
            </a:r>
            <a:endParaRPr lang="de-DE" dirty="0"/>
          </a:p>
        </p:txBody>
      </p:sp>
      <p:sp>
        <p:nvSpPr>
          <p:cNvPr id="5" name="Foliennummernplatzhalter 4"/>
          <p:cNvSpPr>
            <a:spLocks noGrp="1"/>
          </p:cNvSpPr>
          <p:nvPr>
            <p:ph type="sldNum" sz="quarter" idx="12"/>
          </p:nvPr>
        </p:nvSpPr>
        <p:spPr/>
        <p:txBody>
          <a:bodyPr/>
          <a:lstStyle/>
          <a:p>
            <a:fld id="{A5FE0BE9-2605-47C0-8F30-F383CC1BC3CC}" type="slidenum">
              <a:rPr lang="de-DE" smtClean="0"/>
              <a:pPr/>
              <a:t>‹Nr.›</a:t>
            </a:fld>
            <a:endParaRPr lang="de-DE"/>
          </a:p>
        </p:txBody>
      </p:sp>
      <p:sp>
        <p:nvSpPr>
          <p:cNvPr id="9" name="Textplatzhalter 9"/>
          <p:cNvSpPr>
            <a:spLocks noGrp="1"/>
          </p:cNvSpPr>
          <p:nvPr>
            <p:ph type="body" sz="quarter" idx="14"/>
          </p:nvPr>
        </p:nvSpPr>
        <p:spPr>
          <a:xfrm>
            <a:off x="635166" y="5166000"/>
            <a:ext cx="4320000" cy="1002152"/>
          </a:xfrm>
          <a:solidFill>
            <a:schemeClr val="bg1"/>
          </a:solidFill>
          <a:ln w="3175">
            <a:solidFill>
              <a:srgbClr val="BFC9D2"/>
            </a:solidFill>
          </a:ln>
        </p:spPr>
        <p:txBody>
          <a:bodyPr lIns="216000" tIns="180000" rIns="180000" bIns="180000" anchor="b" anchorCtr="0">
            <a:spAutoFit/>
          </a:bodyPr>
          <a:lstStyle>
            <a:lvl1pPr marL="0" indent="0">
              <a:spcBef>
                <a:spcPts val="529"/>
              </a:spcBef>
              <a:buNone/>
              <a:defRPr sz="1800" b="0" cap="all" baseline="0">
                <a:solidFill>
                  <a:schemeClr val="accent1"/>
                </a:solidFill>
              </a:defRPr>
            </a:lvl1pPr>
            <a:lvl2pPr marL="0" indent="0">
              <a:spcBef>
                <a:spcPts val="882"/>
              </a:spcBef>
              <a:buNone/>
              <a:defRPr lang="de-DE" sz="1600" b="0" kern="1200" cap="none" baseline="0" dirty="0" smtClean="0">
                <a:solidFill>
                  <a:schemeClr val="tx1"/>
                </a:solidFill>
                <a:latin typeface="+mn-lt"/>
                <a:ea typeface="+mn-ea"/>
                <a:cs typeface="+mn-cs"/>
              </a:defRPr>
            </a:lvl2pPr>
          </a:lstStyle>
          <a:p>
            <a:pPr lvl="0"/>
            <a:r>
              <a:rPr lang="de-DE" smtClean="0"/>
              <a:t>Formatvorlagen des Textmasters bearbeiten</a:t>
            </a:r>
          </a:p>
          <a:p>
            <a:pPr lvl="1"/>
            <a:r>
              <a:rPr lang="de-DE" smtClean="0"/>
              <a:t>Zweite Ebene</a:t>
            </a:r>
          </a:p>
        </p:txBody>
      </p:sp>
    </p:spTree>
    <p:extLst>
      <p:ext uri="{BB962C8B-B14F-4D97-AF65-F5344CB8AC3E}">
        <p14:creationId xmlns:p14="http://schemas.microsoft.com/office/powerpoint/2010/main" val="188563608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88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AFAFA">
            <a:alpha val="96863"/>
          </a:srgbClr>
        </a:solidFill>
        <a:effectLst/>
      </p:bgPr>
    </p:bg>
    <p:spTree>
      <p:nvGrpSpPr>
        <p:cNvPr id="1" name=""/>
        <p:cNvGrpSpPr/>
        <p:nvPr/>
      </p:nvGrpSpPr>
      <p:grpSpPr>
        <a:xfrm>
          <a:off x="0" y="0"/>
          <a:ext cx="0" cy="0"/>
          <a:chOff x="0" y="0"/>
          <a:chExt cx="0" cy="0"/>
        </a:xfrm>
      </p:grpSpPr>
      <p:sp>
        <p:nvSpPr>
          <p:cNvPr id="8" name="Rechteck 7"/>
          <p:cNvSpPr>
            <a:spLocks/>
          </p:cNvSpPr>
          <p:nvPr userDrawn="1"/>
        </p:nvSpPr>
        <p:spPr>
          <a:xfrm>
            <a:off x="251999" y="1008000"/>
            <a:ext cx="11689200" cy="5580000"/>
          </a:xfrm>
          <a:prstGeom prst="rect">
            <a:avLst/>
          </a:prstGeom>
          <a:solidFill>
            <a:schemeClr val="bg1"/>
          </a:solid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lIns="180000" tIns="180000" rIns="180000" bIns="180000"/>
          <a:lstStyle/>
          <a:p>
            <a:endParaRPr lang="de-DE" dirty="0"/>
          </a:p>
        </p:txBody>
      </p:sp>
      <p:sp>
        <p:nvSpPr>
          <p:cNvPr id="3" name="Textplatzhalter 2"/>
          <p:cNvSpPr>
            <a:spLocks noGrp="1"/>
          </p:cNvSpPr>
          <p:nvPr>
            <p:ph type="body" idx="1"/>
          </p:nvPr>
        </p:nvSpPr>
        <p:spPr>
          <a:xfrm>
            <a:off x="630000" y="1260000"/>
            <a:ext cx="10917543" cy="2930033"/>
          </a:xfrm>
          <a:prstGeom prst="rect">
            <a:avLst/>
          </a:prstGeom>
        </p:spPr>
        <p:txBody>
          <a:bodyPr vert="horz" wrap="square" lIns="0" tIns="0" rIns="0" bIns="0" rtlCol="0">
            <a:sp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p>
          <a:p>
            <a:pPr lvl="5"/>
            <a:r>
              <a:rPr lang="de-DE" dirty="0" smtClean="0"/>
              <a:t>Sechste Ebene</a:t>
            </a:r>
          </a:p>
          <a:p>
            <a:pPr lvl="6"/>
            <a:r>
              <a:rPr lang="de-DE" dirty="0" smtClean="0"/>
              <a:t>Siebte Ebene</a:t>
            </a:r>
          </a:p>
          <a:p>
            <a:pPr lvl="7"/>
            <a:r>
              <a:rPr lang="de-DE" dirty="0" smtClean="0"/>
              <a:t>Achte Ebene</a:t>
            </a:r>
          </a:p>
          <a:p>
            <a:pPr lvl="8"/>
            <a:r>
              <a:rPr lang="de-DE" dirty="0" smtClean="0"/>
              <a:t>Neunte Ebene</a:t>
            </a:r>
            <a:endParaRPr lang="de-DE" dirty="0"/>
          </a:p>
        </p:txBody>
      </p:sp>
      <p:sp>
        <p:nvSpPr>
          <p:cNvPr id="4" name="Datumsplatzhalter 3"/>
          <p:cNvSpPr>
            <a:spLocks noGrp="1"/>
          </p:cNvSpPr>
          <p:nvPr>
            <p:ph type="dt" sz="half" idx="2"/>
          </p:nvPr>
        </p:nvSpPr>
        <p:spPr>
          <a:xfrm>
            <a:off x="630001" y="6659487"/>
            <a:ext cx="508077" cy="123111"/>
          </a:xfrm>
          <a:prstGeom prst="rect">
            <a:avLst/>
          </a:prstGeom>
        </p:spPr>
        <p:txBody>
          <a:bodyPr vert="horz" lIns="0" tIns="0" rIns="0" bIns="0" rtlCol="0" anchor="ctr">
            <a:spAutoFit/>
          </a:bodyPr>
          <a:lstStyle>
            <a:lvl1pPr algn="l">
              <a:defRPr sz="800" b="1">
                <a:solidFill>
                  <a:schemeClr val="accent5">
                    <a:lumMod val="50000"/>
                  </a:schemeClr>
                </a:solidFill>
              </a:defRPr>
            </a:lvl1pPr>
          </a:lstStyle>
          <a:p>
            <a:fld id="{7DAF2A73-4821-44D3-8C86-F44AE8EB09E4}" type="datetime3">
              <a:rPr lang="de-DE" smtClean="0"/>
              <a:t>15/09/18</a:t>
            </a:fld>
            <a:endParaRPr lang="de-DE" dirty="0"/>
          </a:p>
        </p:txBody>
      </p:sp>
      <p:sp>
        <p:nvSpPr>
          <p:cNvPr id="5" name="Fußzeilenplatzhalter 4"/>
          <p:cNvSpPr>
            <a:spLocks noGrp="1"/>
          </p:cNvSpPr>
          <p:nvPr>
            <p:ph type="ftr" sz="quarter" idx="3"/>
          </p:nvPr>
        </p:nvSpPr>
        <p:spPr>
          <a:xfrm>
            <a:off x="1152000" y="6659487"/>
            <a:ext cx="4274017" cy="123111"/>
          </a:xfrm>
          <a:prstGeom prst="rect">
            <a:avLst/>
          </a:prstGeom>
        </p:spPr>
        <p:txBody>
          <a:bodyPr vert="horz" wrap="square" lIns="0" tIns="0" rIns="0" bIns="0" rtlCol="0" anchor="ctr">
            <a:spAutoFit/>
          </a:bodyPr>
          <a:lstStyle>
            <a:lvl1pPr algn="l">
              <a:defRPr sz="800">
                <a:solidFill>
                  <a:srgbClr val="646464"/>
                </a:solidFill>
              </a:defRPr>
            </a:lvl1pPr>
          </a:lstStyle>
          <a:p>
            <a:r>
              <a:rPr lang="de-DE" smtClean="0"/>
              <a:t>| Name | Arvato Systems | Kunde </a:t>
            </a:r>
            <a:endParaRPr lang="de-DE" dirty="0"/>
          </a:p>
        </p:txBody>
      </p:sp>
      <p:sp>
        <p:nvSpPr>
          <p:cNvPr id="6" name="Foliennummernplatzhalter 5"/>
          <p:cNvSpPr>
            <a:spLocks noGrp="1"/>
          </p:cNvSpPr>
          <p:nvPr>
            <p:ph type="sldNum" sz="quarter" idx="4"/>
          </p:nvPr>
        </p:nvSpPr>
        <p:spPr>
          <a:xfrm>
            <a:off x="10825200" y="6659487"/>
            <a:ext cx="719999" cy="123111"/>
          </a:xfrm>
          <a:prstGeom prst="rect">
            <a:avLst/>
          </a:prstGeom>
        </p:spPr>
        <p:txBody>
          <a:bodyPr vert="horz" lIns="0" tIns="0" rIns="0" bIns="0" rtlCol="0" anchor="ctr">
            <a:spAutoFit/>
          </a:bodyPr>
          <a:lstStyle>
            <a:lvl1pPr algn="r">
              <a:defRPr sz="800">
                <a:solidFill>
                  <a:schemeClr val="accent5">
                    <a:lumMod val="50000"/>
                  </a:schemeClr>
                </a:solidFill>
              </a:defRPr>
            </a:lvl1pPr>
          </a:lstStyle>
          <a:p>
            <a:fld id="{A5FE0BE9-2605-47C0-8F30-F383CC1BC3CC}" type="slidenum">
              <a:rPr lang="de-DE" smtClean="0"/>
              <a:pPr/>
              <a:t>‹Nr.›</a:t>
            </a:fld>
            <a:endParaRPr lang="de-DE" dirty="0"/>
          </a:p>
        </p:txBody>
      </p:sp>
      <p:sp>
        <p:nvSpPr>
          <p:cNvPr id="9" name="Titelplatzhalter"/>
          <p:cNvSpPr>
            <a:spLocks noGrp="1"/>
          </p:cNvSpPr>
          <p:nvPr>
            <p:ph type="title"/>
          </p:nvPr>
        </p:nvSpPr>
        <p:spPr>
          <a:xfrm>
            <a:off x="630001" y="129700"/>
            <a:ext cx="9780091" cy="886397"/>
          </a:xfrm>
          <a:prstGeom prst="rect">
            <a:avLst/>
          </a:prstGeom>
        </p:spPr>
        <p:txBody>
          <a:bodyPr vert="horz" wrap="square" lIns="0" tIns="0" rIns="0" bIns="0" rtlCol="0" anchor="ctr" anchorCtr="0">
            <a:spAutoFit/>
          </a:bodyPr>
          <a:lstStyle/>
          <a:p>
            <a:r>
              <a:rPr lang="de-DE" dirty="0" smtClean="0"/>
              <a:t>Titelmasterformat durch </a:t>
            </a:r>
            <a:br>
              <a:rPr lang="de-DE" dirty="0" smtClean="0"/>
            </a:br>
            <a:r>
              <a:rPr lang="de-DE" dirty="0" smtClean="0"/>
              <a:t>Klicken bearbeiten</a:t>
            </a:r>
            <a:endParaRPr lang="de-DE" dirty="0"/>
          </a:p>
        </p:txBody>
      </p:sp>
      <p:pic>
        <p:nvPicPr>
          <p:cNvPr id="10" name="Logo arvato"/>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10476000" y="378000"/>
            <a:ext cx="1071159" cy="446400"/>
          </a:xfrm>
          <a:prstGeom prst="rect">
            <a:avLst/>
          </a:prstGeom>
        </p:spPr>
      </p:pic>
    </p:spTree>
    <p:extLst>
      <p:ext uri="{BB962C8B-B14F-4D97-AF65-F5344CB8AC3E}">
        <p14:creationId xmlns:p14="http://schemas.microsoft.com/office/powerpoint/2010/main" val="2456216962"/>
      </p:ext>
    </p:extLst>
  </p:cSld>
  <p:clrMap bg1="lt1" tx1="dk1" bg2="lt2" tx2="dk2" accent1="accent1" accent2="accent2" accent3="accent3" accent4="accent4" accent5="accent5" accent6="accent6" hlink="hlink" folHlink="folHlink"/>
  <p:sldLayoutIdLst>
    <p:sldLayoutId id="2147493580" r:id="rId1"/>
    <p:sldLayoutId id="2147493565" r:id="rId2"/>
    <p:sldLayoutId id="2147493573" r:id="rId3"/>
    <p:sldLayoutId id="2147493575" r:id="rId4"/>
    <p:sldLayoutId id="2147493563" r:id="rId5"/>
    <p:sldLayoutId id="2147493574" r:id="rId6"/>
    <p:sldLayoutId id="2147493576" r:id="rId7"/>
    <p:sldLayoutId id="2147493567" r:id="rId8"/>
    <p:sldLayoutId id="2147493568" r:id="rId9"/>
    <p:sldLayoutId id="2147493577" r:id="rId10"/>
    <p:sldLayoutId id="2147493579" r:id="rId11"/>
    <p:sldLayoutId id="2147493578" r:id="rId12"/>
    <p:sldLayoutId id="2147493557" r:id="rId13"/>
    <p:sldLayoutId id="2147493581" r:id="rId14"/>
    <p:sldLayoutId id="2147493582" r:id="rId15"/>
    <p:sldLayoutId id="2147493583" r:id="rId16"/>
  </p:sldLayoutIdLst>
  <p:timing>
    <p:tnLst>
      <p:par>
        <p:cTn id="1" dur="indefinite" restart="never" nodeType="tmRoot"/>
      </p:par>
    </p:tnLst>
  </p:timing>
  <p:hf hdr="0"/>
  <p:txStyles>
    <p:titleStyle>
      <a:lvl1pPr algn="l" defTabSz="806501" rtl="0" eaLnBrk="1" latinLnBrk="0" hangingPunct="1">
        <a:lnSpc>
          <a:spcPct val="90000"/>
        </a:lnSpc>
        <a:spcBef>
          <a:spcPct val="0"/>
        </a:spcBef>
        <a:buNone/>
        <a:defRPr sz="3200" b="0" kern="1200">
          <a:solidFill>
            <a:schemeClr val="accent1"/>
          </a:solidFill>
          <a:latin typeface="+mj-lt"/>
          <a:ea typeface="+mj-ea"/>
          <a:cs typeface="+mj-cs"/>
        </a:defRPr>
      </a:lvl1pPr>
    </p:titleStyle>
    <p:bodyStyle>
      <a:lvl1pPr marL="0" indent="0" algn="l" defTabSz="806501" rtl="0" eaLnBrk="1" latinLnBrk="0" hangingPunct="1">
        <a:spcBef>
          <a:spcPct val="20000"/>
        </a:spcBef>
        <a:buClr>
          <a:schemeClr val="accent1"/>
        </a:buClr>
        <a:buSzPct val="85000"/>
        <a:buFont typeface="Wingdings 3" panose="05040102010807070707" pitchFamily="18" charset="2"/>
        <a:buNone/>
        <a:tabLst/>
        <a:defRPr lang="de-DE" sz="2000" kern="1200" cap="none" baseline="0" dirty="0" smtClean="0">
          <a:solidFill>
            <a:schemeClr val="tx1"/>
          </a:solidFill>
          <a:latin typeface="+mn-lt"/>
          <a:ea typeface="+mn-ea"/>
          <a:cs typeface="+mn-cs"/>
        </a:defRPr>
      </a:lvl1pPr>
      <a:lvl2pPr marL="0" indent="0" algn="l" defTabSz="806501" rtl="0" eaLnBrk="1" latinLnBrk="0" hangingPunct="1">
        <a:spcBef>
          <a:spcPct val="20000"/>
        </a:spcBef>
        <a:buClr>
          <a:schemeClr val="accent1"/>
        </a:buClr>
        <a:buSzPct val="85000"/>
        <a:buFont typeface="Symbol" panose="05050102010706020507" pitchFamily="18" charset="2"/>
        <a:buNone/>
        <a:defRPr lang="de-DE" sz="2000" b="0" kern="1200" cap="all" baseline="0" dirty="0" smtClean="0">
          <a:solidFill>
            <a:schemeClr val="accent1"/>
          </a:solidFill>
          <a:latin typeface="+mn-lt"/>
          <a:ea typeface="+mn-ea"/>
          <a:cs typeface="+mn-cs"/>
        </a:defRPr>
      </a:lvl2pPr>
      <a:lvl3pPr marL="355600" indent="-355600" algn="l" defTabSz="806501" rtl="0" eaLnBrk="1" latinLnBrk="0" hangingPunct="1">
        <a:spcBef>
          <a:spcPct val="20000"/>
        </a:spcBef>
        <a:buClr>
          <a:schemeClr val="accent1"/>
        </a:buClr>
        <a:buSzPct val="85000"/>
        <a:buFont typeface="Wingdings 3" panose="05040102010807070707" pitchFamily="18" charset="2"/>
        <a:buChar char="Ò"/>
        <a:defRPr lang="de-DE" sz="2000" kern="1200" dirty="0" smtClean="0">
          <a:solidFill>
            <a:schemeClr val="tx1"/>
          </a:solidFill>
          <a:latin typeface="+mn-lt"/>
          <a:ea typeface="+mn-ea"/>
          <a:cs typeface="+mn-cs"/>
        </a:defRPr>
      </a:lvl3pPr>
      <a:lvl4pPr marL="538163" indent="-182563" algn="l" defTabSz="806501" rtl="0" eaLnBrk="1" latinLnBrk="0" hangingPunct="1">
        <a:spcBef>
          <a:spcPct val="20000"/>
        </a:spcBef>
        <a:buClr>
          <a:schemeClr val="accent1"/>
        </a:buClr>
        <a:buSzPct val="85000"/>
        <a:buFont typeface="Symbol" panose="05050102010706020507" pitchFamily="18" charset="2"/>
        <a:buChar char="-"/>
        <a:defRPr sz="1800" kern="1200">
          <a:solidFill>
            <a:schemeClr val="tx1"/>
          </a:solidFill>
          <a:latin typeface="+mn-lt"/>
          <a:ea typeface="+mn-ea"/>
          <a:cs typeface="+mn-cs"/>
        </a:defRPr>
      </a:lvl4pPr>
      <a:lvl5pPr marL="720725" indent="-182563" algn="l" defTabSz="806501" rtl="0" eaLnBrk="1" latinLnBrk="0" hangingPunct="1">
        <a:spcBef>
          <a:spcPct val="20000"/>
        </a:spcBef>
        <a:buClr>
          <a:schemeClr val="accent1"/>
        </a:buClr>
        <a:buSzPct val="85000"/>
        <a:buFont typeface="Symbol" panose="05050102010706020507" pitchFamily="18" charset="2"/>
        <a:buChar char="-"/>
        <a:defRPr sz="1600" kern="1200" cap="none" baseline="0">
          <a:solidFill>
            <a:schemeClr val="tx1"/>
          </a:solidFill>
          <a:latin typeface="+mn-lt"/>
          <a:ea typeface="+mn-ea"/>
          <a:cs typeface="+mn-cs"/>
        </a:defRPr>
      </a:lvl5pPr>
      <a:lvl6pPr marL="896938" indent="-177800" algn="l" defTabSz="806501" rtl="0" eaLnBrk="1" latinLnBrk="0" hangingPunct="1">
        <a:spcBef>
          <a:spcPct val="20000"/>
        </a:spcBef>
        <a:buClr>
          <a:schemeClr val="accent1"/>
        </a:buClr>
        <a:buSzPct val="85000"/>
        <a:buFont typeface="Symbol" panose="05050102010706020507" pitchFamily="18" charset="2"/>
        <a:buChar char="-"/>
        <a:defRPr sz="1600" kern="1200">
          <a:solidFill>
            <a:schemeClr val="tx1"/>
          </a:solidFill>
          <a:latin typeface="+mn-lt"/>
          <a:ea typeface="+mn-ea"/>
          <a:cs typeface="+mn-cs"/>
        </a:defRPr>
      </a:lvl6pPr>
      <a:lvl7pPr marL="1074738" indent="-177800" algn="l" defTabSz="806501" rtl="0" eaLnBrk="1" latinLnBrk="0" hangingPunct="1">
        <a:spcBef>
          <a:spcPct val="20000"/>
        </a:spcBef>
        <a:buClr>
          <a:schemeClr val="accent1"/>
        </a:buClr>
        <a:buSzPct val="85000"/>
        <a:buFont typeface="Symbol" panose="05050102010706020507" pitchFamily="18" charset="2"/>
        <a:buChar char="-"/>
        <a:defRPr sz="1600" kern="1200">
          <a:solidFill>
            <a:schemeClr val="tx1"/>
          </a:solidFill>
          <a:latin typeface="+mn-lt"/>
          <a:ea typeface="+mn-ea"/>
          <a:cs typeface="+mn-cs"/>
        </a:defRPr>
      </a:lvl7pPr>
      <a:lvl8pPr marL="1076325" indent="-184150" algn="l" defTabSz="806501" rtl="0" eaLnBrk="1" latinLnBrk="0" hangingPunct="1">
        <a:spcBef>
          <a:spcPct val="20000"/>
        </a:spcBef>
        <a:buClr>
          <a:schemeClr val="accent1"/>
        </a:buClr>
        <a:buFont typeface="Symbol" panose="05050102010706020507" pitchFamily="18" charset="2"/>
        <a:buChar char="-"/>
        <a:defRPr sz="1600" kern="1200">
          <a:solidFill>
            <a:schemeClr val="tx1"/>
          </a:solidFill>
          <a:latin typeface="+mn-lt"/>
          <a:ea typeface="+mn-ea"/>
          <a:cs typeface="+mn-cs"/>
        </a:defRPr>
      </a:lvl8pPr>
      <a:lvl9pPr marL="1076325" indent="-184150" algn="l" defTabSz="806501" rtl="0" eaLnBrk="1" latinLnBrk="0" hangingPunct="1">
        <a:spcBef>
          <a:spcPct val="20000"/>
        </a:spcBef>
        <a:buClr>
          <a:schemeClr val="accent1"/>
        </a:buClr>
        <a:buFont typeface="Symbol" panose="05050102010706020507" pitchFamily="18" charset="2"/>
        <a:buChar char="-"/>
        <a:defRPr sz="1600" kern="1200" baseline="0">
          <a:solidFill>
            <a:schemeClr val="tx1"/>
          </a:solidFill>
          <a:latin typeface="+mn-lt"/>
          <a:ea typeface="+mn-ea"/>
          <a:cs typeface="+mn-cs"/>
        </a:defRPr>
      </a:lvl9pPr>
    </p:bodyStyle>
    <p:otherStyle>
      <a:defPPr>
        <a:defRPr lang="de-DE"/>
      </a:defPPr>
      <a:lvl1pPr marL="0" algn="l" defTabSz="806501" rtl="0" eaLnBrk="1" latinLnBrk="0" hangingPunct="1">
        <a:defRPr sz="1600" kern="1200">
          <a:solidFill>
            <a:schemeClr val="tx1"/>
          </a:solidFill>
          <a:latin typeface="+mn-lt"/>
          <a:ea typeface="+mn-ea"/>
          <a:cs typeface="+mn-cs"/>
        </a:defRPr>
      </a:lvl1pPr>
      <a:lvl2pPr marL="403250" algn="l" defTabSz="806501" rtl="0" eaLnBrk="1" latinLnBrk="0" hangingPunct="1">
        <a:defRPr sz="1600" kern="1200">
          <a:solidFill>
            <a:schemeClr val="tx1"/>
          </a:solidFill>
          <a:latin typeface="+mn-lt"/>
          <a:ea typeface="+mn-ea"/>
          <a:cs typeface="+mn-cs"/>
        </a:defRPr>
      </a:lvl2pPr>
      <a:lvl3pPr marL="806501" algn="l" defTabSz="806501" rtl="0" eaLnBrk="1" latinLnBrk="0" hangingPunct="1">
        <a:defRPr sz="1600" kern="1200">
          <a:solidFill>
            <a:schemeClr val="tx1"/>
          </a:solidFill>
          <a:latin typeface="+mn-lt"/>
          <a:ea typeface="+mn-ea"/>
          <a:cs typeface="+mn-cs"/>
        </a:defRPr>
      </a:lvl3pPr>
      <a:lvl4pPr marL="1209751" algn="l" defTabSz="806501" rtl="0" eaLnBrk="1" latinLnBrk="0" hangingPunct="1">
        <a:defRPr sz="1600" kern="1200">
          <a:solidFill>
            <a:schemeClr val="tx1"/>
          </a:solidFill>
          <a:latin typeface="+mn-lt"/>
          <a:ea typeface="+mn-ea"/>
          <a:cs typeface="+mn-cs"/>
        </a:defRPr>
      </a:lvl4pPr>
      <a:lvl5pPr marL="1613002" algn="l" defTabSz="806501" rtl="0" eaLnBrk="1" latinLnBrk="0" hangingPunct="1">
        <a:defRPr sz="1600" kern="1200">
          <a:solidFill>
            <a:schemeClr val="tx1"/>
          </a:solidFill>
          <a:latin typeface="+mn-lt"/>
          <a:ea typeface="+mn-ea"/>
          <a:cs typeface="+mn-cs"/>
        </a:defRPr>
      </a:lvl5pPr>
      <a:lvl6pPr marL="2016252" algn="l" defTabSz="806501" rtl="0" eaLnBrk="1" latinLnBrk="0" hangingPunct="1">
        <a:defRPr sz="1600" kern="1200">
          <a:solidFill>
            <a:schemeClr val="tx1"/>
          </a:solidFill>
          <a:latin typeface="+mn-lt"/>
          <a:ea typeface="+mn-ea"/>
          <a:cs typeface="+mn-cs"/>
        </a:defRPr>
      </a:lvl6pPr>
      <a:lvl7pPr marL="2419502" algn="l" defTabSz="806501" rtl="0" eaLnBrk="1" latinLnBrk="0" hangingPunct="1">
        <a:defRPr sz="1600" kern="1200">
          <a:solidFill>
            <a:schemeClr val="tx1"/>
          </a:solidFill>
          <a:latin typeface="+mn-lt"/>
          <a:ea typeface="+mn-ea"/>
          <a:cs typeface="+mn-cs"/>
        </a:defRPr>
      </a:lvl7pPr>
      <a:lvl8pPr marL="2822753" algn="l" defTabSz="806501" rtl="0" eaLnBrk="1" latinLnBrk="0" hangingPunct="1">
        <a:defRPr sz="1600" kern="1200">
          <a:solidFill>
            <a:schemeClr val="tx1"/>
          </a:solidFill>
          <a:latin typeface="+mn-lt"/>
          <a:ea typeface="+mn-ea"/>
          <a:cs typeface="+mn-cs"/>
        </a:defRPr>
      </a:lvl8pPr>
      <a:lvl9pPr marL="3226003" algn="l" defTabSz="806501" rtl="0" eaLnBrk="1" latinLnBrk="0" hangingPunct="1">
        <a:defRPr sz="16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640" userDrawn="1">
          <p15:clr>
            <a:srgbClr val="F26B43"/>
          </p15:clr>
        </p15:guide>
        <p15:guide id="2" pos="158" userDrawn="1">
          <p15:clr>
            <a:srgbClr val="F26B43"/>
          </p15:clr>
        </p15:guide>
        <p15:guide id="3" pos="396" userDrawn="1">
          <p15:clr>
            <a:srgbClr val="F26B43"/>
          </p15:clr>
        </p15:guide>
        <p15:guide id="4" pos="3720" userDrawn="1">
          <p15:clr>
            <a:srgbClr val="F26B43"/>
          </p15:clr>
        </p15:guide>
        <p15:guide id="5" pos="3948" userDrawn="1">
          <p15:clr>
            <a:srgbClr val="F26B43"/>
          </p15:clr>
        </p15:guide>
        <p15:guide id="6" pos="4611" userDrawn="1">
          <p15:clr>
            <a:srgbClr val="F26B43"/>
          </p15:clr>
        </p15:guide>
        <p15:guide id="7" pos="5315" userDrawn="1">
          <p15:clr>
            <a:srgbClr val="F26B43"/>
          </p15:clr>
        </p15:guide>
        <p15:guide id="8" pos="7283" userDrawn="1">
          <p15:clr>
            <a:srgbClr val="F26B43"/>
          </p15:clr>
        </p15:guide>
        <p15:guide id="9" pos="7524" userDrawn="1">
          <p15:clr>
            <a:srgbClr val="F26B43"/>
          </p15:clr>
        </p15:guide>
        <p15:guide id="10" orient="horz" pos="792" userDrawn="1">
          <p15:clr>
            <a:srgbClr val="F26B43"/>
          </p15:clr>
        </p15:guide>
        <p15:guide id="11" orient="horz" pos="1400" userDrawn="1">
          <p15:clr>
            <a:srgbClr val="F26B43"/>
          </p15:clr>
        </p15:guide>
        <p15:guide id="12" orient="horz" pos="3883" userDrawn="1">
          <p15:clr>
            <a:srgbClr val="F26B43"/>
          </p15:clr>
        </p15:guide>
        <p15:guide id="13" orient="horz" pos="41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hyperlink" Target="https://bertelsmann.sharepoint.com/sites/bportal_asys_insight/functions/marketing/AsySitePages/aSMarketingPictures.aspx" TargetMode="External"/><Relationship Id="rId3" Type="http://schemas.openxmlformats.org/officeDocument/2006/relationships/hyperlink" Target="https://help.sap.com/doc/saphelp_dimp50/5.0/de-DE/49/2dfe88088b11d396a9006094b9867b/content.htm" TargetMode="External"/><Relationship Id="rId7" Type="http://schemas.openxmlformats.org/officeDocument/2006/relationships/hyperlink" Target="https://twitter.com/SAPWebIDE" TargetMode="External"/><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hyperlink" Target="https://www.pmmag.com/articles/100624-customizing-the-client-experience" TargetMode="External"/><Relationship Id="rId5" Type="http://schemas.openxmlformats.org/officeDocument/2006/relationships/hyperlink" Target="http://craveinfotech.com/sap-cfsm-crave-field-service-manager/sap-cloud-platform-sap-cp/" TargetMode="External"/><Relationship Id="rId10" Type="http://schemas.openxmlformats.org/officeDocument/2006/relationships/hyperlink" Target="https://innovabee.de/blog-zur-einfuehrung-von-sap-s4hana-mit-sap-simple-finance-bei-innovabee/" TargetMode="External"/><Relationship Id="rId4" Type="http://schemas.openxmlformats.org/officeDocument/2006/relationships/hyperlink" Target="https://blogs.sap.com/2016/10/31/sap-fiori-2.0-now-available/" TargetMode="External"/><Relationship Id="rId9" Type="http://schemas.openxmlformats.org/officeDocument/2006/relationships/hyperlink" Target="https://mission-mobile.de/sap-fiori/"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8" Type="http://schemas.openxmlformats.org/officeDocument/2006/relationships/slide" Target="slide58.xml"/><Relationship Id="rId13" Type="http://schemas.openxmlformats.org/officeDocument/2006/relationships/slide" Target="slide46.xml"/><Relationship Id="rId18" Type="http://schemas.openxmlformats.org/officeDocument/2006/relationships/slide" Target="slide54.xml"/><Relationship Id="rId3" Type="http://schemas.openxmlformats.org/officeDocument/2006/relationships/slide" Target="slide35.xml"/><Relationship Id="rId21" Type="http://schemas.openxmlformats.org/officeDocument/2006/relationships/slide" Target="slide29.xml"/><Relationship Id="rId7" Type="http://schemas.openxmlformats.org/officeDocument/2006/relationships/slide" Target="slide27.xml"/><Relationship Id="rId12" Type="http://schemas.openxmlformats.org/officeDocument/2006/relationships/slide" Target="slide31.xml"/><Relationship Id="rId17" Type="http://schemas.openxmlformats.org/officeDocument/2006/relationships/slide" Target="slide45.xml"/><Relationship Id="rId2" Type="http://schemas.openxmlformats.org/officeDocument/2006/relationships/slide" Target="slide52.xml"/><Relationship Id="rId16" Type="http://schemas.openxmlformats.org/officeDocument/2006/relationships/slide" Target="slide39.xml"/><Relationship Id="rId20" Type="http://schemas.openxmlformats.org/officeDocument/2006/relationships/slide" Target="slide40.xml"/><Relationship Id="rId1" Type="http://schemas.openxmlformats.org/officeDocument/2006/relationships/slideLayout" Target="../slideLayouts/slideLayout3.xml"/><Relationship Id="rId6" Type="http://schemas.openxmlformats.org/officeDocument/2006/relationships/slide" Target="slide50.xml"/><Relationship Id="rId11" Type="http://schemas.openxmlformats.org/officeDocument/2006/relationships/slide" Target="slide41.xml"/><Relationship Id="rId24" Type="http://schemas.openxmlformats.org/officeDocument/2006/relationships/slide" Target="slide33.xml"/><Relationship Id="rId5" Type="http://schemas.openxmlformats.org/officeDocument/2006/relationships/slide" Target="slide30.xml"/><Relationship Id="rId15" Type="http://schemas.openxmlformats.org/officeDocument/2006/relationships/slide" Target="slide49.xml"/><Relationship Id="rId23" Type="http://schemas.openxmlformats.org/officeDocument/2006/relationships/slide" Target="slide44.xml"/><Relationship Id="rId10" Type="http://schemas.openxmlformats.org/officeDocument/2006/relationships/slide" Target="slide34.xml"/><Relationship Id="rId19" Type="http://schemas.openxmlformats.org/officeDocument/2006/relationships/slide" Target="slide28.xml"/><Relationship Id="rId4" Type="http://schemas.openxmlformats.org/officeDocument/2006/relationships/slide" Target="slide38.xml"/><Relationship Id="rId9" Type="http://schemas.openxmlformats.org/officeDocument/2006/relationships/slide" Target="slide37.xml"/><Relationship Id="rId14" Type="http://schemas.openxmlformats.org/officeDocument/2006/relationships/slide" Target="slide51.xml"/><Relationship Id="rId22" Type="http://schemas.openxmlformats.org/officeDocument/2006/relationships/slide" Target="slide57.xml"/></Relationships>
</file>

<file path=ppt/slides/_rels/slide25.xml.rels><?xml version="1.0" encoding="UTF-8" standalone="yes"?>
<Relationships xmlns="http://schemas.openxmlformats.org/package/2006/relationships"><Relationship Id="rId8" Type="http://schemas.openxmlformats.org/officeDocument/2006/relationships/image" Target="../media/image25.jpeg"/><Relationship Id="rId13" Type="http://schemas.openxmlformats.org/officeDocument/2006/relationships/image" Target="../media/image30.png"/><Relationship Id="rId3" Type="http://schemas.openxmlformats.org/officeDocument/2006/relationships/slide" Target="slide21.xml"/><Relationship Id="rId7" Type="http://schemas.openxmlformats.org/officeDocument/2006/relationships/image" Target="../media/image24.png"/><Relationship Id="rId12" Type="http://schemas.openxmlformats.org/officeDocument/2006/relationships/image" Target="../media/image29.jpe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slide" Target="slide25.xml"/><Relationship Id="rId9" Type="http://schemas.openxmlformats.org/officeDocument/2006/relationships/image" Target="../media/image26.png"/><Relationship Id="rId14" Type="http://schemas.openxmlformats.org/officeDocument/2006/relationships/image" Target="../media/image31.png"/></Relationships>
</file>

<file path=ppt/slides/_rels/slide2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3.png"/><Relationship Id="rId3" Type="http://schemas.openxmlformats.org/officeDocument/2006/relationships/slide" Target="slide25.xml"/><Relationship Id="rId7" Type="http://schemas.openxmlformats.org/officeDocument/2006/relationships/image" Target="../media/image34.png"/><Relationship Id="rId12"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33.png"/><Relationship Id="rId11" Type="http://schemas.openxmlformats.org/officeDocument/2006/relationships/image" Target="../media/image37.png"/><Relationship Id="rId5" Type="http://schemas.openxmlformats.org/officeDocument/2006/relationships/image" Target="../media/image24.png"/><Relationship Id="rId10" Type="http://schemas.openxmlformats.org/officeDocument/2006/relationships/image" Target="../media/image36.png"/><Relationship Id="rId4" Type="http://schemas.openxmlformats.org/officeDocument/2006/relationships/slide" Target="slide21.xml"/><Relationship Id="rId9"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6.gif"/><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gif"/><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65.PNG"/></Relationships>
</file>

<file path=ppt/slides/_rels/slide5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7.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4.xml"/><Relationship Id="rId1" Type="http://schemas.openxmlformats.org/officeDocument/2006/relationships/slideLayout" Target="../slideLayouts/slideLayout16.xml"/><Relationship Id="rId6" Type="http://schemas.openxmlformats.org/officeDocument/2006/relationships/image" Target="../media/image77.png"/><Relationship Id="rId5" Type="http://schemas.openxmlformats.org/officeDocument/2006/relationships/image" Target="../media/image76.jpg"/><Relationship Id="rId4" Type="http://schemas.openxmlformats.org/officeDocument/2006/relationships/image" Target="../media/image75.png"/></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15"/>
          <p:cNvPicPr preferRelativeResize="0">
            <a:picLocks noGrp="1"/>
          </p:cNvPicPr>
          <p:nvPr>
            <p:ph type="pic" idx="2"/>
          </p:nvPr>
        </p:nvPicPr>
        <p:blipFill rotWithShape="1">
          <a:blip r:embed="rId3">
            <a:alphaModFix/>
          </a:blip>
          <a:srcRect t="11816" b="11815"/>
          <a:stretch/>
        </p:blipFill>
        <p:spPr>
          <a:xfrm>
            <a:off x="251975" y="1017588"/>
            <a:ext cx="11689200" cy="5580000"/>
          </a:xfrm>
          <a:prstGeom prst="rect">
            <a:avLst/>
          </a:prstGeom>
          <a:noFill/>
          <a:ln w="9525" cap="flat" cmpd="sng">
            <a:solidFill>
              <a:srgbClr val="BFC9D2"/>
            </a:solidFill>
            <a:prstDash val="solid"/>
            <a:round/>
            <a:headEnd type="none" w="sm" len="sm"/>
            <a:tailEnd type="none" w="sm" len="sm"/>
          </a:ln>
        </p:spPr>
      </p:pic>
      <p:sp>
        <p:nvSpPr>
          <p:cNvPr id="115" name="Google Shape;115;p15"/>
          <p:cNvSpPr txBox="1"/>
          <p:nvPr/>
        </p:nvSpPr>
        <p:spPr>
          <a:xfrm rot="-5400000">
            <a:off x="10666089" y="4524080"/>
            <a:ext cx="2827965" cy="20005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de-DE" sz="1300">
                <a:solidFill>
                  <a:srgbClr val="0070C0"/>
                </a:solidFill>
                <a:latin typeface="Calibri"/>
                <a:ea typeface="Calibri"/>
                <a:cs typeface="Calibri"/>
                <a:sym typeface="Calibri"/>
              </a:rPr>
              <a:t>ARVATO SYSTEMS</a:t>
            </a:r>
            <a:endParaRPr/>
          </a:p>
        </p:txBody>
      </p:sp>
      <p:sp>
        <p:nvSpPr>
          <p:cNvPr id="116" name="Google Shape;116;p15"/>
          <p:cNvSpPr txBox="1">
            <a:spLocks noGrp="1"/>
          </p:cNvSpPr>
          <p:nvPr>
            <p:ph type="ctrTitle"/>
          </p:nvPr>
        </p:nvSpPr>
        <p:spPr>
          <a:xfrm>
            <a:off x="630000" y="1260000"/>
            <a:ext cx="10916837" cy="5816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6"/>
              </a:buClr>
              <a:buSzPts val="4200"/>
              <a:buFont typeface="Calibri"/>
              <a:buNone/>
            </a:pPr>
            <a:r>
              <a:rPr lang="de-DE" sz="4200" b="0" i="0" u="none" strike="noStrike" cap="none">
                <a:solidFill>
                  <a:schemeClr val="accent6"/>
                </a:solidFill>
                <a:latin typeface="Calibri"/>
                <a:ea typeface="Calibri"/>
                <a:cs typeface="Calibri"/>
                <a:sym typeface="Calibri"/>
              </a:rPr>
              <a:t>Evaluierung der SAP Cloud Platform</a:t>
            </a:r>
            <a:endParaRPr sz="4200" b="0" i="0" u="none" strike="noStrike" cap="none">
              <a:solidFill>
                <a:schemeClr val="accent6"/>
              </a:solidFill>
              <a:latin typeface="Calibri"/>
              <a:ea typeface="Calibri"/>
              <a:cs typeface="Calibri"/>
              <a:sym typeface="Calibri"/>
            </a:endParaRPr>
          </a:p>
        </p:txBody>
      </p:sp>
      <p:sp>
        <p:nvSpPr>
          <p:cNvPr id="117" name="Google Shape;117;p15"/>
          <p:cNvSpPr txBox="1">
            <a:spLocks noGrp="1"/>
          </p:cNvSpPr>
          <p:nvPr>
            <p:ph type="subTitle" idx="1"/>
          </p:nvPr>
        </p:nvSpPr>
        <p:spPr>
          <a:xfrm>
            <a:off x="628650" y="2382401"/>
            <a:ext cx="7694700" cy="615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accent1"/>
              </a:buClr>
              <a:buSzPts val="1700"/>
              <a:buFont typeface="Noto Sans Symbols"/>
              <a:buNone/>
            </a:pPr>
            <a:r>
              <a:rPr lang="de-DE" sz="2000" b="0" i="0" u="none" strike="noStrike" cap="none" dirty="0">
                <a:solidFill>
                  <a:schemeClr val="accent1"/>
                </a:solidFill>
                <a:latin typeface="Calibri"/>
                <a:ea typeface="Calibri"/>
                <a:cs typeface="Calibri"/>
                <a:sym typeface="Calibri"/>
              </a:rPr>
              <a:t>für die Entwicklung und Anwendung (energiewirtschaftlicher)</a:t>
            </a:r>
            <a:endParaRPr dirty="0"/>
          </a:p>
          <a:p>
            <a:pPr marL="0" marR="0" lvl="0" indent="0" algn="l" rtl="0">
              <a:spcBef>
                <a:spcPts val="0"/>
              </a:spcBef>
              <a:spcAft>
                <a:spcPts val="0"/>
              </a:spcAft>
              <a:buClr>
                <a:schemeClr val="accent1"/>
              </a:buClr>
              <a:buSzPts val="1700"/>
              <a:buFont typeface="Noto Sans Symbols"/>
              <a:buNone/>
            </a:pPr>
            <a:r>
              <a:rPr lang="de-DE" sz="2000" b="0" i="0" u="none" strike="noStrike" cap="none" dirty="0">
                <a:solidFill>
                  <a:schemeClr val="accent1"/>
                </a:solidFill>
                <a:latin typeface="Calibri"/>
                <a:ea typeface="Calibri"/>
                <a:cs typeface="Calibri"/>
                <a:sym typeface="Calibri"/>
              </a:rPr>
              <a:t>Funktionen (Apps) am Beispiel einer selbst</a:t>
            </a:r>
            <a:endParaRPr dirty="0"/>
          </a:p>
          <a:p>
            <a:pPr marL="0" marR="0" lvl="0" indent="0" algn="l" rtl="0">
              <a:spcBef>
                <a:spcPts val="0"/>
              </a:spcBef>
              <a:spcAft>
                <a:spcPts val="0"/>
              </a:spcAft>
              <a:buClr>
                <a:schemeClr val="accent1"/>
              </a:buClr>
              <a:buSzPts val="1700"/>
              <a:buFont typeface="Noto Sans Symbols"/>
              <a:buNone/>
            </a:pPr>
            <a:r>
              <a:rPr lang="de-DE" sz="2000" b="0" i="0" u="none" strike="noStrike" cap="none" dirty="0">
                <a:solidFill>
                  <a:schemeClr val="accent1"/>
                </a:solidFill>
                <a:latin typeface="Calibri"/>
                <a:ea typeface="Calibri"/>
                <a:cs typeface="Calibri"/>
                <a:sym typeface="Calibri"/>
              </a:rPr>
              <a:t>entwickelten Funktion</a:t>
            </a:r>
            <a:endParaRPr sz="2000" b="0" i="0" u="none" strike="noStrike" cap="none" dirty="0">
              <a:solidFill>
                <a:schemeClr val="accent1"/>
              </a:solidFill>
              <a:latin typeface="Calibri"/>
              <a:ea typeface="Calibri"/>
              <a:cs typeface="Calibri"/>
              <a:sym typeface="Calibri"/>
            </a:endParaRPr>
          </a:p>
        </p:txBody>
      </p:sp>
      <p:sp>
        <p:nvSpPr>
          <p:cNvPr id="118" name="Google Shape;118;p15"/>
          <p:cNvSpPr txBox="1">
            <a:spLocks noGrp="1"/>
          </p:cNvSpPr>
          <p:nvPr>
            <p:ph type="body" idx="3"/>
          </p:nvPr>
        </p:nvSpPr>
        <p:spPr>
          <a:xfrm>
            <a:off x="9001011" y="6287925"/>
            <a:ext cx="2940164" cy="307777"/>
          </a:xfrm>
          <a:prstGeom prst="rect">
            <a:avLst/>
          </a:prstGeom>
          <a:solidFill>
            <a:schemeClr val="lt1"/>
          </a:solidFill>
          <a:ln>
            <a:noFill/>
          </a:ln>
        </p:spPr>
        <p:txBody>
          <a:bodyPr spcFirstLastPara="1" wrap="square" lIns="0" tIns="0" rIns="0" bIns="0" anchor="t" anchorCtr="0">
            <a:noAutofit/>
          </a:bodyPr>
          <a:lstStyle/>
          <a:p>
            <a:pPr marL="0" marR="0" lvl="0" indent="0" algn="r" rtl="0">
              <a:spcBef>
                <a:spcPts val="0"/>
              </a:spcBef>
              <a:spcAft>
                <a:spcPts val="0"/>
              </a:spcAft>
              <a:buClr>
                <a:schemeClr val="accent1"/>
              </a:buClr>
              <a:buSzPts val="1700"/>
              <a:buFont typeface="Noto Sans Symbols"/>
              <a:buNone/>
            </a:pPr>
            <a:r>
              <a:rPr lang="de-DE" sz="2000" b="0" i="0" u="none" strike="noStrike" cap="none">
                <a:solidFill>
                  <a:schemeClr val="accent1"/>
                </a:solidFill>
                <a:latin typeface="Calibri"/>
                <a:ea typeface="Calibri"/>
                <a:cs typeface="Calibri"/>
                <a:sym typeface="Calibri"/>
              </a:rPr>
              <a:t>Leipzig, 18. September 2018</a:t>
            </a:r>
            <a:endParaRPr sz="2000" b="0" i="0" u="none" strike="noStrike" cap="none">
              <a:solidFill>
                <a:schemeClr val="accent1"/>
              </a:solidFill>
              <a:latin typeface="Calibri"/>
              <a:ea typeface="Calibri"/>
              <a:cs typeface="Calibri"/>
              <a:sym typeface="Calibri"/>
            </a:endParaRPr>
          </a:p>
        </p:txBody>
      </p:sp>
      <p:sp>
        <p:nvSpPr>
          <p:cNvPr id="119" name="Google Shape;119;p15"/>
          <p:cNvSpPr txBox="1"/>
          <p:nvPr/>
        </p:nvSpPr>
        <p:spPr>
          <a:xfrm>
            <a:off x="630000" y="4193220"/>
            <a:ext cx="3694351" cy="43088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accent1"/>
              </a:buClr>
              <a:buSzPts val="2380"/>
              <a:buFont typeface="Noto Sans Symbols"/>
              <a:buNone/>
            </a:pPr>
            <a:r>
              <a:rPr lang="de-DE" sz="2800" cap="none">
                <a:solidFill>
                  <a:schemeClr val="accent6"/>
                </a:solidFill>
                <a:latin typeface="Calibri"/>
                <a:ea typeface="Calibri"/>
                <a:cs typeface="Calibri"/>
                <a:sym typeface="Calibri"/>
              </a:rPr>
              <a:t>Angela Stöckert</a:t>
            </a:r>
            <a:endParaRPr sz="2800" cap="none">
              <a:solidFill>
                <a:schemeClr val="accent6"/>
              </a:solidFill>
              <a:latin typeface="Calibri"/>
              <a:ea typeface="Calibri"/>
              <a:cs typeface="Calibri"/>
              <a:sym typeface="Calibri"/>
            </a:endParaRPr>
          </a:p>
        </p:txBody>
      </p:sp>
    </p:spTree>
    <p:extLst>
      <p:ext uri="{BB962C8B-B14F-4D97-AF65-F5344CB8AC3E}">
        <p14:creationId xmlns:p14="http://schemas.microsoft.com/office/powerpoint/2010/main" val="2005172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15/09/18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10</a:t>
            </a:fld>
            <a:endParaRPr lang="de-DE"/>
          </a:p>
        </p:txBody>
      </p:sp>
      <p:sp>
        <p:nvSpPr>
          <p:cNvPr id="5" name="Titel 4"/>
          <p:cNvSpPr>
            <a:spLocks noGrp="1"/>
          </p:cNvSpPr>
          <p:nvPr>
            <p:ph type="title"/>
          </p:nvPr>
        </p:nvSpPr>
        <p:spPr>
          <a:xfrm>
            <a:off x="630001" y="351299"/>
            <a:ext cx="9780091" cy="443198"/>
          </a:xfrm>
        </p:spPr>
        <p:txBody>
          <a:bodyPr/>
          <a:lstStyle/>
          <a:p>
            <a:r>
              <a:rPr lang="de-DE" dirty="0" smtClean="0"/>
              <a:t>Transaktion „BP“</a:t>
            </a:r>
            <a:endParaRPr lang="de-DE" dirty="0"/>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896" y="1212036"/>
            <a:ext cx="7317383" cy="3704425"/>
          </a:xfrm>
          <a:prstGeom prst="rect">
            <a:avLst/>
          </a:prstGeom>
        </p:spPr>
      </p:pic>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3666" y="4255239"/>
            <a:ext cx="8794242" cy="2179509"/>
          </a:xfrm>
          <a:prstGeom prst="rect">
            <a:avLst/>
          </a:prstGeom>
          <a:ln w="28575">
            <a:solidFill>
              <a:schemeClr val="accent1"/>
            </a:solidFill>
          </a:ln>
        </p:spPr>
      </p:pic>
    </p:spTree>
    <p:extLst>
      <p:ext uri="{BB962C8B-B14F-4D97-AF65-F5344CB8AC3E}">
        <p14:creationId xmlns:p14="http://schemas.microsoft.com/office/powerpoint/2010/main" val="1440324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umsplatzhalter 4"/>
          <p:cNvSpPr>
            <a:spLocks noGrp="1"/>
          </p:cNvSpPr>
          <p:nvPr>
            <p:ph type="dt" sz="half" idx="10"/>
          </p:nvPr>
        </p:nvSpPr>
        <p:spPr/>
        <p:txBody>
          <a:bodyPr/>
          <a:lstStyle/>
          <a:p>
            <a:fld id="{69B3F210-9E42-40BF-96A7-8587D2164DF0}" type="datetime3">
              <a:rPr lang="de-DE" smtClean="0"/>
              <a:t>15/09/18</a:t>
            </a:fld>
            <a:endParaRPr lang="de-DE" dirty="0"/>
          </a:p>
        </p:txBody>
      </p:sp>
      <p:sp>
        <p:nvSpPr>
          <p:cNvPr id="4" name="Fußzeilenplatzhalter 3"/>
          <p:cNvSpPr>
            <a:spLocks noGrp="1"/>
          </p:cNvSpPr>
          <p:nvPr>
            <p:ph type="ftr" sz="quarter" idx="11"/>
          </p:nvPr>
        </p:nvSpPr>
        <p:spPr/>
        <p:txBody>
          <a:bodyPr/>
          <a:lstStyle/>
          <a:p>
            <a:r>
              <a:rPr lang="de-DE" smtClean="0"/>
              <a:t>| Name | Arvato Systems | Kunde </a:t>
            </a:r>
            <a:endParaRPr lang="de-DE"/>
          </a:p>
        </p:txBody>
      </p:sp>
      <p:sp>
        <p:nvSpPr>
          <p:cNvPr id="6" name="Titel 5"/>
          <p:cNvSpPr>
            <a:spLocks noGrp="1"/>
          </p:cNvSpPr>
          <p:nvPr>
            <p:ph type="title"/>
          </p:nvPr>
        </p:nvSpPr>
        <p:spPr/>
        <p:txBody>
          <a:bodyPr/>
          <a:lstStyle/>
          <a:p>
            <a:r>
              <a:rPr lang="de-DE" dirty="0" smtClean="0"/>
              <a:t>Vorgehen</a:t>
            </a:r>
            <a:endParaRPr lang="de-DE" dirty="0"/>
          </a:p>
        </p:txBody>
      </p:sp>
      <p:sp>
        <p:nvSpPr>
          <p:cNvPr id="8" name="Rechteck 7"/>
          <p:cNvSpPr/>
          <p:nvPr/>
        </p:nvSpPr>
        <p:spPr>
          <a:xfrm>
            <a:off x="561975" y="1466850"/>
            <a:ext cx="2880000" cy="1080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bg1"/>
                </a:solidFill>
                <a:effectLst>
                  <a:outerShdw blurRad="38100" dist="25400" dir="5400000" algn="ctr" rotWithShape="0">
                    <a:srgbClr val="6E747A">
                      <a:alpha val="43000"/>
                    </a:srgbClr>
                  </a:outerShdw>
                </a:effectLst>
              </a:rPr>
              <a:t>Auswahl der Transaktion</a:t>
            </a:r>
            <a:endParaRPr lang="de-DE" sz="2000" dirty="0" smtClean="0">
              <a:ln w="0"/>
              <a:solidFill>
                <a:schemeClr val="bg1"/>
              </a:solidFill>
              <a:effectLst>
                <a:outerShdw blurRad="38100" dist="25400" dir="5400000" algn="ctr" rotWithShape="0">
                  <a:srgbClr val="6E747A">
                    <a:alpha val="43000"/>
                  </a:srgbClr>
                </a:outerShdw>
              </a:effectLst>
            </a:endParaRPr>
          </a:p>
        </p:txBody>
      </p:sp>
      <p:sp>
        <p:nvSpPr>
          <p:cNvPr id="9" name="Rechteck 8"/>
          <p:cNvSpPr/>
          <p:nvPr/>
        </p:nvSpPr>
        <p:spPr>
          <a:xfrm>
            <a:off x="4349475" y="1466850"/>
            <a:ext cx="2880000" cy="108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Anwendungsarchitektur</a:t>
            </a:r>
            <a:endParaRPr lang="de-DE" sz="2000" dirty="0" smtClean="0"/>
          </a:p>
        </p:txBody>
      </p:sp>
      <p:sp>
        <p:nvSpPr>
          <p:cNvPr id="10" name="Rechteck 9"/>
          <p:cNvSpPr/>
          <p:nvPr/>
        </p:nvSpPr>
        <p:spPr>
          <a:xfrm>
            <a:off x="4349475" y="3124200"/>
            <a:ext cx="2880000" cy="10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bg1"/>
                </a:solidFill>
                <a:effectLst>
                  <a:outerShdw blurRad="38100" dist="25400" dir="5400000" algn="ctr" rotWithShape="0">
                    <a:srgbClr val="6E747A">
                      <a:alpha val="43000"/>
                    </a:srgbClr>
                  </a:outerShdw>
                </a:effectLst>
              </a:rPr>
              <a:t>Sicherheit</a:t>
            </a:r>
            <a:endParaRPr lang="de-DE" sz="2000" dirty="0" smtClean="0">
              <a:solidFill>
                <a:schemeClr val="bg1"/>
              </a:solidFill>
            </a:endParaRPr>
          </a:p>
        </p:txBody>
      </p:sp>
      <p:sp>
        <p:nvSpPr>
          <p:cNvPr id="11" name="Rechteck 10"/>
          <p:cNvSpPr/>
          <p:nvPr/>
        </p:nvSpPr>
        <p:spPr>
          <a:xfrm>
            <a:off x="8410575" y="3124200"/>
            <a:ext cx="2880000" cy="108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Entwicklungsumgebung</a:t>
            </a:r>
            <a:endParaRPr lang="de-DE" sz="2000" dirty="0" smtClean="0"/>
          </a:p>
        </p:txBody>
      </p:sp>
      <p:sp>
        <p:nvSpPr>
          <p:cNvPr id="12" name="Rechteck 11"/>
          <p:cNvSpPr/>
          <p:nvPr/>
        </p:nvSpPr>
        <p:spPr>
          <a:xfrm>
            <a:off x="8410575" y="4781550"/>
            <a:ext cx="2880000" cy="1080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bg1"/>
                </a:solidFill>
                <a:effectLst>
                  <a:outerShdw blurRad="38100" dist="25400" dir="5400000" algn="ctr" rotWithShape="0">
                    <a:srgbClr val="6E747A">
                      <a:alpha val="43000"/>
                    </a:srgbClr>
                  </a:outerShdw>
                </a:effectLst>
              </a:rPr>
              <a:t>Evaluierungskriterien</a:t>
            </a:r>
            <a:endParaRPr lang="de-DE" sz="2000" dirty="0" smtClean="0">
              <a:ln w="0"/>
              <a:solidFill>
                <a:schemeClr val="bg1"/>
              </a:solidFill>
              <a:effectLst>
                <a:outerShdw blurRad="38100" dist="25400" dir="5400000" algn="ctr" rotWithShape="0">
                  <a:srgbClr val="6E747A">
                    <a:alpha val="43000"/>
                  </a:srgbClr>
                </a:outerShdw>
              </a:effectLst>
            </a:endParaRPr>
          </a:p>
        </p:txBody>
      </p:sp>
      <p:cxnSp>
        <p:nvCxnSpPr>
          <p:cNvPr id="14" name="Gerade Verbindung mit Pfeil 13"/>
          <p:cNvCxnSpPr>
            <a:stCxn id="8" idx="3"/>
            <a:endCxn id="9" idx="1"/>
          </p:cNvCxnSpPr>
          <p:nvPr/>
        </p:nvCxnSpPr>
        <p:spPr>
          <a:xfrm>
            <a:off x="3441975" y="2006850"/>
            <a:ext cx="907500"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16" name="Gerade Verbindung mit Pfeil 15"/>
          <p:cNvCxnSpPr>
            <a:stCxn id="9" idx="2"/>
            <a:endCxn id="10" idx="0"/>
          </p:cNvCxnSpPr>
          <p:nvPr/>
        </p:nvCxnSpPr>
        <p:spPr>
          <a:xfrm>
            <a:off x="5789475" y="2546850"/>
            <a:ext cx="0" cy="57735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18" name="Gerade Verbindung mit Pfeil 17"/>
          <p:cNvCxnSpPr>
            <a:stCxn id="10" idx="3"/>
            <a:endCxn id="11" idx="1"/>
          </p:cNvCxnSpPr>
          <p:nvPr/>
        </p:nvCxnSpPr>
        <p:spPr>
          <a:xfrm>
            <a:off x="7229475" y="3664200"/>
            <a:ext cx="1181100"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23" name="Gerade Verbindung mit Pfeil 22"/>
          <p:cNvCxnSpPr>
            <a:stCxn id="11" idx="2"/>
            <a:endCxn id="12" idx="0"/>
          </p:cNvCxnSpPr>
          <p:nvPr/>
        </p:nvCxnSpPr>
        <p:spPr>
          <a:xfrm>
            <a:off x="9850575" y="4204200"/>
            <a:ext cx="0" cy="57735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618972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idx="10"/>
          </p:nvPr>
        </p:nvSpPr>
        <p:spPr/>
        <p:txBody>
          <a:bodyPr/>
          <a:lstStyle/>
          <a:p>
            <a:r>
              <a:rPr lang="de-DE" smtClean="0"/>
              <a:t>18/09/18</a:t>
            </a:r>
            <a:endParaRPr lang="de-DE"/>
          </a:p>
        </p:txBody>
      </p:sp>
      <p:sp>
        <p:nvSpPr>
          <p:cNvPr id="3" name="Fußzeilenplatzhalter 2"/>
          <p:cNvSpPr>
            <a:spLocks noGrp="1"/>
          </p:cNvSpPr>
          <p:nvPr>
            <p:ph type="ftr" idx="11"/>
          </p:nvPr>
        </p:nvSpPr>
        <p:spPr/>
        <p:txBody>
          <a:bodyPr/>
          <a:lstStyle/>
          <a:p>
            <a:r>
              <a:rPr lang="de-DE" smtClean="0"/>
              <a:t>| Angela Stöckert | Arvato Systems | Berufsakademie Sachsen </a:t>
            </a:r>
            <a:endParaRPr lang="de-DE"/>
          </a:p>
        </p:txBody>
      </p:sp>
      <p:sp>
        <p:nvSpPr>
          <p:cNvPr id="4" name="Foliennummernplatzhalt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12</a:t>
            </a:fld>
            <a:endParaRPr lang="de-DE"/>
          </a:p>
        </p:txBody>
      </p:sp>
      <p:sp>
        <p:nvSpPr>
          <p:cNvPr id="6" name="Textplatzhalter 5"/>
          <p:cNvSpPr>
            <a:spLocks noGrp="1"/>
          </p:cNvSpPr>
          <p:nvPr>
            <p:ph type="body" idx="1"/>
          </p:nvPr>
        </p:nvSpPr>
        <p:spPr>
          <a:xfrm>
            <a:off x="629999" y="1260000"/>
            <a:ext cx="10915199" cy="4862870"/>
          </a:xfrm>
        </p:spPr>
        <p:txBody>
          <a:bodyPr/>
          <a:lstStyle/>
          <a:p>
            <a:pPr marL="228600" lvl="0" indent="0">
              <a:spcAft>
                <a:spcPts val="1200"/>
              </a:spcAft>
            </a:pPr>
            <a:r>
              <a:rPr lang="de-DE" sz="2400" b="1" dirty="0" smtClean="0"/>
              <a:t>Machbarkeit</a:t>
            </a:r>
          </a:p>
          <a:p>
            <a:pPr marL="571500" lvl="0" indent="-342900">
              <a:spcAft>
                <a:spcPts val="1200"/>
              </a:spcAft>
              <a:buFont typeface="Arial" panose="020B0604020202020204" pitchFamily="34" charset="0"/>
              <a:buChar char="•"/>
            </a:pPr>
            <a:r>
              <a:rPr lang="de-DE" dirty="0" smtClean="0"/>
              <a:t>Verbindung zwischen ERP und SAP Cloud </a:t>
            </a:r>
            <a:r>
              <a:rPr lang="de-DE" dirty="0" err="1" smtClean="0"/>
              <a:t>Platform</a:t>
            </a:r>
            <a:endParaRPr lang="de-DE" dirty="0"/>
          </a:p>
          <a:p>
            <a:pPr marL="571500" lvl="0" indent="-342900">
              <a:spcAft>
                <a:spcPts val="1200"/>
              </a:spcAft>
              <a:buFont typeface="Arial" panose="020B0604020202020204" pitchFamily="34" charset="0"/>
              <a:buChar char="•"/>
            </a:pPr>
            <a:r>
              <a:rPr lang="de-DE" dirty="0" smtClean="0"/>
              <a:t>Fiori-App mit ERP-Daten</a:t>
            </a:r>
            <a:endParaRPr lang="de-DE" dirty="0"/>
          </a:p>
          <a:p>
            <a:pPr marL="571500" lvl="0" indent="-342900">
              <a:spcAft>
                <a:spcPts val="1200"/>
              </a:spcAft>
              <a:buFont typeface="Arial" panose="020B0604020202020204" pitchFamily="34" charset="0"/>
              <a:buChar char="•"/>
            </a:pPr>
            <a:r>
              <a:rPr lang="de-DE" dirty="0" smtClean="0"/>
              <a:t>Unterstützung des ERP-Standards ohne Änderungen des Quelltexts</a:t>
            </a:r>
            <a:endParaRPr lang="de-DE" dirty="0"/>
          </a:p>
          <a:p>
            <a:pPr marL="228600" lvl="0" indent="0">
              <a:spcAft>
                <a:spcPts val="1200"/>
              </a:spcAft>
            </a:pPr>
            <a:endParaRPr lang="de-DE" sz="2400" b="1" dirty="0" smtClean="0"/>
          </a:p>
          <a:p>
            <a:pPr marL="228600" lvl="0" indent="0">
              <a:spcAft>
                <a:spcPts val="1200"/>
              </a:spcAft>
            </a:pPr>
            <a:endParaRPr lang="de-DE" sz="2400" b="1" dirty="0"/>
          </a:p>
          <a:p>
            <a:pPr marL="228600" lvl="0" indent="0">
              <a:spcAft>
                <a:spcPts val="1200"/>
              </a:spcAft>
            </a:pPr>
            <a:r>
              <a:rPr lang="de-DE" sz="2400" b="1" dirty="0" smtClean="0"/>
              <a:t>Weiterführende Fragen</a:t>
            </a:r>
          </a:p>
          <a:p>
            <a:pPr marL="571500" lvl="0" indent="-342900">
              <a:spcAft>
                <a:spcPts val="1200"/>
              </a:spcAft>
              <a:buFont typeface="Arial" panose="020B0604020202020204" pitchFamily="34" charset="0"/>
              <a:buChar char="•"/>
            </a:pPr>
            <a:r>
              <a:rPr lang="de-DE" dirty="0" smtClean="0"/>
              <a:t>Mehrwert der SAP Cloud </a:t>
            </a:r>
            <a:r>
              <a:rPr lang="de-DE" dirty="0" err="1" smtClean="0"/>
              <a:t>Platform</a:t>
            </a:r>
            <a:endParaRPr lang="de-DE" dirty="0"/>
          </a:p>
          <a:p>
            <a:pPr marL="571500" indent="-342900">
              <a:spcAft>
                <a:spcPts val="1200"/>
              </a:spcAft>
              <a:buFont typeface="Arial" panose="020B0604020202020204" pitchFamily="34" charset="0"/>
              <a:buChar char="•"/>
            </a:pPr>
            <a:r>
              <a:rPr lang="de-DE" dirty="0" smtClean="0"/>
              <a:t>Produktive Nutzung der SAP Cloud </a:t>
            </a:r>
            <a:r>
              <a:rPr lang="de-DE" dirty="0" err="1" smtClean="0"/>
              <a:t>Platform</a:t>
            </a:r>
            <a:endParaRPr lang="de-DE" dirty="0"/>
          </a:p>
        </p:txBody>
      </p:sp>
      <p:sp>
        <p:nvSpPr>
          <p:cNvPr id="5" name="Titel 4"/>
          <p:cNvSpPr>
            <a:spLocks noGrp="1"/>
          </p:cNvSpPr>
          <p:nvPr>
            <p:ph type="title"/>
          </p:nvPr>
        </p:nvSpPr>
        <p:spPr/>
        <p:txBody>
          <a:bodyPr/>
          <a:lstStyle/>
          <a:p>
            <a:r>
              <a:rPr lang="de-DE" dirty="0" smtClean="0"/>
              <a:t>Evaluierungskriterien</a:t>
            </a:r>
            <a:endParaRPr lang="de-DE" dirty="0"/>
          </a:p>
        </p:txBody>
      </p:sp>
    </p:spTree>
    <p:extLst>
      <p:ext uri="{BB962C8B-B14F-4D97-AF65-F5344CB8AC3E}">
        <p14:creationId xmlns:p14="http://schemas.microsoft.com/office/powerpoint/2010/main" val="29513536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5"/>
          <p:cNvSpPr/>
          <p:nvPr/>
        </p:nvSpPr>
        <p:spPr>
          <a:xfrm>
            <a:off x="247650" y="1019649"/>
            <a:ext cx="11696700" cy="5571652"/>
          </a:xfrm>
          <a:prstGeom prst="rect">
            <a:avLst/>
          </a:prstGeom>
          <a:solidFill>
            <a:schemeClr val="accent1"/>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288" name="Google Shape;288;p25"/>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289" name="Google Shape;289;p25"/>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290" name="Google Shape;290;p25"/>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13</a:t>
            </a:fld>
            <a:endParaRPr sz="800">
              <a:solidFill>
                <a:srgbClr val="686868"/>
              </a:solidFill>
              <a:latin typeface="Calibri"/>
              <a:ea typeface="Calibri"/>
              <a:cs typeface="Calibri"/>
              <a:sym typeface="Calibri"/>
            </a:endParaRPr>
          </a:p>
        </p:txBody>
      </p:sp>
      <p:sp>
        <p:nvSpPr>
          <p:cNvPr id="291" name="Google Shape;291;p25"/>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dirty="0" smtClean="0"/>
              <a:t>Anwendung</a:t>
            </a:r>
            <a:endParaRPr sz="3200" b="0" i="0" u="none" strike="noStrike" cap="none" dirty="0">
              <a:solidFill>
                <a:schemeClr val="accent1"/>
              </a:solidFill>
              <a:latin typeface="Calibri"/>
              <a:ea typeface="Calibri"/>
              <a:cs typeface="Calibri"/>
              <a:sym typeface="Calibri"/>
            </a:endParaRPr>
          </a:p>
        </p:txBody>
      </p:sp>
      <p:pic>
        <p:nvPicPr>
          <p:cNvPr id="3" name="Grafik 2"/>
          <p:cNvPicPr>
            <a:picLocks noChangeAspect="1"/>
          </p:cNvPicPr>
          <p:nvPr/>
        </p:nvPicPr>
        <p:blipFill rotWithShape="1">
          <a:blip r:embed="rId3"/>
          <a:srcRect l="2200" t="1014" r="2876" b="1"/>
          <a:stretch/>
        </p:blipFill>
        <p:spPr>
          <a:xfrm>
            <a:off x="790575" y="1106179"/>
            <a:ext cx="9287509" cy="4789796"/>
          </a:xfrm>
          <a:prstGeom prst="rect">
            <a:avLst/>
          </a:prstGeom>
        </p:spPr>
      </p:pic>
      <p:pic>
        <p:nvPicPr>
          <p:cNvPr id="4" name="Grafik 3"/>
          <p:cNvPicPr>
            <a:picLocks noChangeAspect="1"/>
          </p:cNvPicPr>
          <p:nvPr/>
        </p:nvPicPr>
        <p:blipFill rotWithShape="1">
          <a:blip r:embed="rId4"/>
          <a:srcRect l="3588" t="8333" r="18833"/>
          <a:stretch/>
        </p:blipFill>
        <p:spPr>
          <a:xfrm>
            <a:off x="8546774" y="4722427"/>
            <a:ext cx="3295650" cy="1720056"/>
          </a:xfrm>
          <a:prstGeom prst="rect">
            <a:avLst/>
          </a:prstGeom>
          <a:ln w="57150">
            <a:noFill/>
          </a:ln>
        </p:spPr>
      </p:pic>
    </p:spTree>
    <p:extLst>
      <p:ext uri="{BB962C8B-B14F-4D97-AF65-F5344CB8AC3E}">
        <p14:creationId xmlns:p14="http://schemas.microsoft.com/office/powerpoint/2010/main" val="37933872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8"/>
          <p:cNvSpPr/>
          <p:nvPr/>
        </p:nvSpPr>
        <p:spPr>
          <a:xfrm>
            <a:off x="518752" y="3257633"/>
            <a:ext cx="4140000" cy="936000"/>
          </a:xfrm>
          <a:prstGeom prst="rect">
            <a:avLst/>
          </a:prstGeom>
          <a:solidFill>
            <a:schemeClr val="accent1"/>
          </a:solidFill>
          <a:ln>
            <a:noFill/>
          </a:ln>
        </p:spPr>
        <p:txBody>
          <a:bodyPr spcFirstLastPara="1" wrap="square" lIns="144000" tIns="144000" rIns="144000" bIns="144000" anchor="ctr" anchorCtr="0">
            <a:noAutofit/>
          </a:bodyPr>
          <a:lstStyle/>
          <a:p>
            <a:pPr marL="342900" marR="0" lvl="0" indent="-342900" algn="l" rtl="0">
              <a:spcBef>
                <a:spcPts val="0"/>
              </a:spcBef>
              <a:spcAft>
                <a:spcPts val="0"/>
              </a:spcAft>
              <a:buClr>
                <a:schemeClr val="lt1"/>
              </a:buClr>
              <a:buSzPts val="1800"/>
              <a:buFont typeface="Calibri"/>
              <a:buChar char="+"/>
            </a:pPr>
            <a:r>
              <a:rPr lang="de-DE" sz="1800" dirty="0">
                <a:solidFill>
                  <a:schemeClr val="lt1"/>
                </a:solidFill>
                <a:latin typeface="Calibri"/>
                <a:ea typeface="Calibri"/>
                <a:cs typeface="Calibri"/>
                <a:sym typeface="Calibri"/>
              </a:rPr>
              <a:t>Sprach- und Auflösungsänderungen zur Laufzeit</a:t>
            </a:r>
            <a:endParaRPr sz="1800" dirty="0">
              <a:solidFill>
                <a:schemeClr val="lt1"/>
              </a:solidFill>
              <a:latin typeface="Calibri"/>
              <a:ea typeface="Calibri"/>
              <a:cs typeface="Calibri"/>
              <a:sym typeface="Calibri"/>
            </a:endParaRPr>
          </a:p>
        </p:txBody>
      </p:sp>
      <p:sp>
        <p:nvSpPr>
          <p:cNvPr id="320" name="Google Shape;320;p28"/>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321" name="Google Shape;321;p28"/>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322" name="Google Shape;322;p28"/>
          <p:cNvSpPr txBox="1">
            <a:spLocks noGrp="1"/>
          </p:cNvSpPr>
          <p:nvPr>
            <p:ph type="sldNum" idx="12"/>
          </p:nvPr>
        </p:nvSpPr>
        <p:spPr>
          <a:xfrm>
            <a:off x="11261045" y="6663454"/>
            <a:ext cx="285793"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14</a:t>
            </a:fld>
            <a:endParaRPr sz="800">
              <a:solidFill>
                <a:srgbClr val="686868"/>
              </a:solidFill>
              <a:latin typeface="Calibri"/>
              <a:ea typeface="Calibri"/>
              <a:cs typeface="Calibri"/>
              <a:sym typeface="Calibri"/>
            </a:endParaRPr>
          </a:p>
        </p:txBody>
      </p:sp>
      <p:sp>
        <p:nvSpPr>
          <p:cNvPr id="323" name="Google Shape;323;p28"/>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dirty="0">
                <a:solidFill>
                  <a:schemeClr val="accent1"/>
                </a:solidFill>
                <a:latin typeface="Calibri"/>
                <a:ea typeface="Calibri"/>
                <a:cs typeface="Calibri"/>
                <a:sym typeface="Calibri"/>
              </a:rPr>
              <a:t>Evaluierung</a:t>
            </a:r>
            <a:endParaRPr sz="3200" b="0" i="0" u="none" strike="noStrike" cap="none" dirty="0">
              <a:solidFill>
                <a:schemeClr val="accent1"/>
              </a:solidFill>
              <a:latin typeface="Calibri"/>
              <a:ea typeface="Calibri"/>
              <a:cs typeface="Calibri"/>
              <a:sym typeface="Calibri"/>
            </a:endParaRPr>
          </a:p>
        </p:txBody>
      </p:sp>
      <p:sp>
        <p:nvSpPr>
          <p:cNvPr id="324" name="Google Shape;324;p28"/>
          <p:cNvSpPr/>
          <p:nvPr/>
        </p:nvSpPr>
        <p:spPr>
          <a:xfrm>
            <a:off x="8298535" y="1366968"/>
            <a:ext cx="2232896" cy="1085850"/>
          </a:xfrm>
          <a:prstGeom prst="rect">
            <a:avLst/>
          </a:prstGeom>
          <a:solidFill>
            <a:schemeClr val="bg2"/>
          </a:solidFill>
          <a:ln>
            <a:noFill/>
          </a:ln>
        </p:spPr>
        <p:txBody>
          <a:bodyPr spcFirstLastPara="1" wrap="square" lIns="144000" tIns="144000" rIns="144000" bIns="144000" anchor="ctr" anchorCtr="0">
            <a:noAutofit/>
          </a:bodyPr>
          <a:lstStyle/>
          <a:p>
            <a:pPr marL="342900" marR="0" lvl="0" indent="-342900" algn="l" rtl="0">
              <a:spcBef>
                <a:spcPts val="0"/>
              </a:spcBef>
              <a:spcAft>
                <a:spcPts val="0"/>
              </a:spcAft>
              <a:buClr>
                <a:schemeClr val="accent1"/>
              </a:buClr>
              <a:buSzPts val="1800"/>
              <a:buFont typeface="Calibri"/>
              <a:buChar char="-"/>
            </a:pPr>
            <a:r>
              <a:rPr lang="de-DE" sz="1800" dirty="0">
                <a:ln w="0"/>
                <a:solidFill>
                  <a:schemeClr val="accent1"/>
                </a:solidFill>
                <a:effectLst>
                  <a:outerShdw blurRad="38100" dist="25400" dir="5400000" algn="ctr" rotWithShape="0">
                    <a:srgbClr val="6E747A">
                      <a:alpha val="43000"/>
                    </a:srgbClr>
                  </a:outerShdw>
                </a:effectLst>
                <a:latin typeface="Calibri"/>
                <a:ea typeface="Calibri"/>
                <a:cs typeface="Calibri"/>
                <a:sym typeface="Calibri"/>
              </a:rPr>
              <a:t>Unpraktische </a:t>
            </a:r>
            <a:r>
              <a:rPr lang="de-DE" sz="1800" dirty="0" smtClean="0">
                <a:ln w="0"/>
                <a:solidFill>
                  <a:schemeClr val="accent1"/>
                </a:solidFill>
                <a:effectLst>
                  <a:outerShdw blurRad="38100" dist="25400" dir="5400000" algn="ctr" rotWithShape="0">
                    <a:srgbClr val="6E747A">
                      <a:alpha val="43000"/>
                    </a:srgbClr>
                  </a:outerShdw>
                </a:effectLst>
                <a:latin typeface="Calibri"/>
                <a:ea typeface="Calibri"/>
                <a:cs typeface="Calibri"/>
                <a:sym typeface="Calibri"/>
              </a:rPr>
              <a:t>Namens-</a:t>
            </a:r>
            <a:br>
              <a:rPr lang="de-DE" sz="1800" dirty="0" smtClean="0">
                <a:ln w="0"/>
                <a:solidFill>
                  <a:schemeClr val="accent1"/>
                </a:solidFill>
                <a:effectLst>
                  <a:outerShdw blurRad="38100" dist="25400" dir="5400000" algn="ctr" rotWithShape="0">
                    <a:srgbClr val="6E747A">
                      <a:alpha val="43000"/>
                    </a:srgbClr>
                  </a:outerShdw>
                </a:effectLst>
                <a:latin typeface="Calibri"/>
                <a:ea typeface="Calibri"/>
                <a:cs typeface="Calibri"/>
                <a:sym typeface="Calibri"/>
              </a:rPr>
            </a:br>
            <a:r>
              <a:rPr lang="de-DE" sz="1800" dirty="0" err="1" smtClean="0">
                <a:ln w="0"/>
                <a:solidFill>
                  <a:schemeClr val="accent1"/>
                </a:solidFill>
                <a:effectLst>
                  <a:outerShdw blurRad="38100" dist="25400" dir="5400000" algn="ctr" rotWithShape="0">
                    <a:srgbClr val="6E747A">
                      <a:alpha val="43000"/>
                    </a:srgbClr>
                  </a:outerShdw>
                </a:effectLst>
                <a:latin typeface="Calibri"/>
                <a:ea typeface="Calibri"/>
                <a:cs typeface="Calibri"/>
                <a:sym typeface="Calibri"/>
              </a:rPr>
              <a:t>konventionen</a:t>
            </a:r>
            <a:endParaRPr sz="1800" dirty="0">
              <a:ln w="0"/>
              <a:solidFill>
                <a:schemeClr val="accent1"/>
              </a:solidFill>
              <a:effectLst>
                <a:outerShdw blurRad="38100" dist="25400" dir="5400000" algn="ctr" rotWithShape="0">
                  <a:srgbClr val="6E747A">
                    <a:alpha val="43000"/>
                  </a:srgbClr>
                </a:outerShdw>
              </a:effectLst>
              <a:latin typeface="Calibri"/>
              <a:ea typeface="Calibri"/>
              <a:cs typeface="Calibri"/>
              <a:sym typeface="Calibri"/>
            </a:endParaRPr>
          </a:p>
        </p:txBody>
      </p:sp>
      <p:sp>
        <p:nvSpPr>
          <p:cNvPr id="325" name="Google Shape;325;p28"/>
          <p:cNvSpPr/>
          <p:nvPr/>
        </p:nvSpPr>
        <p:spPr>
          <a:xfrm>
            <a:off x="506148" y="5355415"/>
            <a:ext cx="1937577" cy="957863"/>
          </a:xfrm>
          <a:prstGeom prst="rect">
            <a:avLst/>
          </a:prstGeom>
          <a:solidFill>
            <a:schemeClr val="accent1"/>
          </a:solidFill>
          <a:ln>
            <a:noFill/>
          </a:ln>
        </p:spPr>
        <p:txBody>
          <a:bodyPr spcFirstLastPara="1" wrap="square" lIns="144000" tIns="144000" rIns="144000" bIns="144000" anchor="ctr" anchorCtr="0">
            <a:noAutofit/>
          </a:bodyPr>
          <a:lstStyle/>
          <a:p>
            <a:pPr marL="342900" marR="0" lvl="0" indent="-342900" algn="l" rtl="0">
              <a:spcBef>
                <a:spcPts val="0"/>
              </a:spcBef>
              <a:spcAft>
                <a:spcPts val="0"/>
              </a:spcAft>
              <a:buClr>
                <a:schemeClr val="lt1"/>
              </a:buClr>
              <a:buSzPts val="1800"/>
              <a:buFont typeface="Calibri"/>
              <a:buChar char="+"/>
            </a:pPr>
            <a:r>
              <a:rPr lang="de-DE" sz="1800" dirty="0">
                <a:solidFill>
                  <a:schemeClr val="lt1"/>
                </a:solidFill>
                <a:latin typeface="Calibri"/>
                <a:ea typeface="Calibri"/>
                <a:cs typeface="Calibri"/>
                <a:sym typeface="Calibri"/>
              </a:rPr>
              <a:t>Anwendungs-</a:t>
            </a:r>
            <a:endParaRPr sz="1800" dirty="0">
              <a:solidFill>
                <a:schemeClr val="lt1"/>
              </a:solidFill>
              <a:latin typeface="Calibri"/>
              <a:ea typeface="Calibri"/>
              <a:cs typeface="Calibri"/>
              <a:sym typeface="Calibri"/>
            </a:endParaRPr>
          </a:p>
          <a:p>
            <a:pPr marL="342900" marR="0" lvl="0" indent="0" algn="l" rtl="0">
              <a:spcBef>
                <a:spcPts val="0"/>
              </a:spcBef>
              <a:spcAft>
                <a:spcPts val="0"/>
              </a:spcAft>
              <a:buNone/>
            </a:pPr>
            <a:r>
              <a:rPr lang="de-DE" sz="1800" dirty="0">
                <a:solidFill>
                  <a:schemeClr val="lt1"/>
                </a:solidFill>
                <a:latin typeface="Calibri"/>
                <a:ea typeface="Calibri"/>
                <a:cs typeface="Calibri"/>
                <a:sym typeface="Calibri"/>
              </a:rPr>
              <a:t>vorlagen</a:t>
            </a:r>
            <a:endParaRPr sz="1600" dirty="0">
              <a:solidFill>
                <a:schemeClr val="lt1"/>
              </a:solidFill>
              <a:latin typeface="Calibri"/>
              <a:ea typeface="Calibri"/>
              <a:cs typeface="Calibri"/>
              <a:sym typeface="Calibri"/>
            </a:endParaRPr>
          </a:p>
        </p:txBody>
      </p:sp>
      <p:pic>
        <p:nvPicPr>
          <p:cNvPr id="328" name="Google Shape;328;p28"/>
          <p:cNvPicPr preferRelativeResize="0"/>
          <p:nvPr/>
        </p:nvPicPr>
        <p:blipFill rotWithShape="1">
          <a:blip r:embed="rId3">
            <a:alphaModFix/>
          </a:blip>
          <a:srcRect/>
          <a:stretch/>
        </p:blipFill>
        <p:spPr>
          <a:xfrm>
            <a:off x="5519221" y="2982264"/>
            <a:ext cx="6322142" cy="3511867"/>
          </a:xfrm>
          <a:prstGeom prst="rect">
            <a:avLst/>
          </a:prstGeom>
          <a:noFill/>
          <a:ln>
            <a:noFill/>
          </a:ln>
        </p:spPr>
      </p:pic>
      <p:sp>
        <p:nvSpPr>
          <p:cNvPr id="329" name="Google Shape;329;p28"/>
          <p:cNvSpPr/>
          <p:nvPr/>
        </p:nvSpPr>
        <p:spPr>
          <a:xfrm>
            <a:off x="4773663" y="1083044"/>
            <a:ext cx="2177784" cy="1828380"/>
          </a:xfrm>
          <a:prstGeom prst="rect">
            <a:avLst/>
          </a:prstGeom>
          <a:solidFill>
            <a:srgbClr val="D3D2D8"/>
          </a:solidFill>
          <a:ln>
            <a:noFill/>
          </a:ln>
        </p:spPr>
        <p:txBody>
          <a:bodyPr spcFirstLastPara="1" wrap="square" lIns="144000" tIns="144000" rIns="144000" bIns="144000" anchor="t" anchorCtr="0">
            <a:noAutofit/>
          </a:bodyPr>
          <a:lstStyle/>
          <a:p>
            <a:pPr marL="0" marR="0" lvl="0" indent="0" algn="l" rtl="0">
              <a:spcBef>
                <a:spcPts val="0"/>
              </a:spcBef>
              <a:spcAft>
                <a:spcPts val="0"/>
              </a:spcAft>
              <a:buNone/>
            </a:pPr>
            <a:endParaRPr sz="2000">
              <a:solidFill>
                <a:schemeClr val="lt1"/>
              </a:solidFill>
              <a:latin typeface="Calibri"/>
              <a:ea typeface="Calibri"/>
              <a:cs typeface="Calibri"/>
              <a:sym typeface="Calibri"/>
            </a:endParaRPr>
          </a:p>
        </p:txBody>
      </p:sp>
      <p:sp>
        <p:nvSpPr>
          <p:cNvPr id="331" name="Google Shape;331;p28"/>
          <p:cNvSpPr/>
          <p:nvPr/>
        </p:nvSpPr>
        <p:spPr>
          <a:xfrm>
            <a:off x="2596125" y="5355415"/>
            <a:ext cx="2050022" cy="936000"/>
          </a:xfrm>
          <a:prstGeom prst="rect">
            <a:avLst/>
          </a:prstGeom>
          <a:solidFill>
            <a:schemeClr val="accent1"/>
          </a:solidFill>
          <a:ln>
            <a:noFill/>
          </a:ln>
        </p:spPr>
        <p:txBody>
          <a:bodyPr spcFirstLastPara="1" wrap="square" lIns="144000" tIns="144000" rIns="144000" bIns="144000" anchor="ctr" anchorCtr="0">
            <a:noAutofit/>
          </a:bodyPr>
          <a:lstStyle/>
          <a:p>
            <a:pPr marL="342900" marR="0" lvl="0" indent="-342900" algn="l" rtl="0">
              <a:spcBef>
                <a:spcPts val="0"/>
              </a:spcBef>
              <a:spcAft>
                <a:spcPts val="0"/>
              </a:spcAft>
              <a:buClr>
                <a:schemeClr val="lt1"/>
              </a:buClr>
              <a:buSzPts val="1800"/>
              <a:buFont typeface="Calibri"/>
              <a:buChar char="+"/>
            </a:pPr>
            <a:r>
              <a:rPr lang="de-DE" sz="1800" dirty="0" smtClean="0">
                <a:solidFill>
                  <a:schemeClr val="lt1"/>
                </a:solidFill>
                <a:latin typeface="Calibri"/>
                <a:ea typeface="Calibri"/>
                <a:cs typeface="Calibri"/>
                <a:sym typeface="Calibri"/>
              </a:rPr>
              <a:t>Vordefinierte Tests</a:t>
            </a:r>
            <a:endParaRPr sz="1800" dirty="0">
              <a:solidFill>
                <a:schemeClr val="lt1"/>
              </a:solidFill>
              <a:latin typeface="Calibri"/>
              <a:ea typeface="Calibri"/>
              <a:cs typeface="Calibri"/>
              <a:sym typeface="Calibri"/>
            </a:endParaRPr>
          </a:p>
        </p:txBody>
      </p:sp>
      <p:sp>
        <p:nvSpPr>
          <p:cNvPr id="332" name="Google Shape;332;p28"/>
          <p:cNvSpPr/>
          <p:nvPr/>
        </p:nvSpPr>
        <p:spPr>
          <a:xfrm>
            <a:off x="528201" y="4306524"/>
            <a:ext cx="4140000" cy="936000"/>
          </a:xfrm>
          <a:prstGeom prst="rect">
            <a:avLst/>
          </a:prstGeom>
          <a:solidFill>
            <a:schemeClr val="accent1"/>
          </a:solidFill>
          <a:ln>
            <a:noFill/>
          </a:ln>
        </p:spPr>
        <p:txBody>
          <a:bodyPr spcFirstLastPara="1" wrap="square" lIns="144000" tIns="144000" rIns="144000" bIns="144000" anchor="ctr" anchorCtr="0">
            <a:noAutofit/>
          </a:bodyPr>
          <a:lstStyle/>
          <a:p>
            <a:pPr marL="342900" marR="0" lvl="0" indent="-342900" algn="l" rtl="0">
              <a:spcBef>
                <a:spcPts val="0"/>
              </a:spcBef>
              <a:spcAft>
                <a:spcPts val="0"/>
              </a:spcAft>
              <a:buClr>
                <a:schemeClr val="lt1"/>
              </a:buClr>
              <a:buSzPts val="1800"/>
              <a:buFont typeface="Calibri"/>
              <a:buChar char="+"/>
            </a:pPr>
            <a:r>
              <a:rPr lang="de-DE" sz="1800" dirty="0" smtClean="0">
                <a:solidFill>
                  <a:schemeClr val="lt1"/>
                </a:solidFill>
                <a:latin typeface="Calibri"/>
                <a:ea typeface="Calibri"/>
                <a:cs typeface="Calibri"/>
                <a:sym typeface="Calibri"/>
              </a:rPr>
              <a:t>Versionsverwaltung </a:t>
            </a:r>
            <a:r>
              <a:rPr lang="de-DE" sz="1800" dirty="0">
                <a:solidFill>
                  <a:schemeClr val="lt1"/>
                </a:solidFill>
                <a:latin typeface="Calibri"/>
                <a:ea typeface="Calibri"/>
                <a:cs typeface="Calibri"/>
                <a:sym typeface="Calibri"/>
              </a:rPr>
              <a:t>mit </a:t>
            </a:r>
            <a:r>
              <a:rPr lang="de-DE" sz="1800" dirty="0" err="1">
                <a:solidFill>
                  <a:schemeClr val="lt1"/>
                </a:solidFill>
                <a:latin typeface="Calibri"/>
                <a:ea typeface="Calibri"/>
                <a:cs typeface="Calibri"/>
                <a:sym typeface="Calibri"/>
              </a:rPr>
              <a:t>Git</a:t>
            </a:r>
            <a:endParaRPr sz="1800" dirty="0">
              <a:solidFill>
                <a:schemeClr val="lt1"/>
              </a:solidFill>
              <a:latin typeface="Calibri"/>
              <a:ea typeface="Calibri"/>
              <a:cs typeface="Calibri"/>
              <a:sym typeface="Calibri"/>
            </a:endParaRPr>
          </a:p>
        </p:txBody>
      </p:sp>
      <p:pic>
        <p:nvPicPr>
          <p:cNvPr id="333" name="Google Shape;333;p28"/>
          <p:cNvPicPr preferRelativeResize="0"/>
          <p:nvPr/>
        </p:nvPicPr>
        <p:blipFill rotWithShape="1">
          <a:blip r:embed="rId4">
            <a:alphaModFix/>
          </a:blip>
          <a:srcRect/>
          <a:stretch/>
        </p:blipFill>
        <p:spPr>
          <a:xfrm>
            <a:off x="5005439" y="1121215"/>
            <a:ext cx="1752072" cy="1752072"/>
          </a:xfrm>
          <a:prstGeom prst="rect">
            <a:avLst/>
          </a:prstGeom>
          <a:noFill/>
          <a:ln>
            <a:noFill/>
          </a:ln>
        </p:spPr>
      </p:pic>
      <p:sp>
        <p:nvSpPr>
          <p:cNvPr id="2" name="Textfeld 1"/>
          <p:cNvSpPr txBox="1"/>
          <p:nvPr/>
        </p:nvSpPr>
        <p:spPr>
          <a:xfrm>
            <a:off x="5188356" y="2695980"/>
            <a:ext cx="1940553" cy="107722"/>
          </a:xfrm>
          <a:prstGeom prst="rect">
            <a:avLst/>
          </a:prstGeom>
          <a:noFill/>
          <a:ln w="3175">
            <a:noFill/>
          </a:ln>
        </p:spPr>
        <p:txBody>
          <a:bodyPr wrap="square" lIns="0" tIns="0" rIns="0" bIns="0" rtlCol="0">
            <a:spAutoFit/>
          </a:bodyPr>
          <a:lstStyle/>
          <a:p>
            <a:pPr>
              <a:buClr>
                <a:schemeClr val="accent1"/>
              </a:buClr>
              <a:buSzPct val="85000"/>
            </a:pPr>
            <a:r>
              <a:rPr lang="de-DE" sz="700" dirty="0"/>
              <a:t>Quelle: https://twitter.com/SAPWebIDE</a:t>
            </a:r>
            <a:endParaRPr lang="de-DE" sz="700" dirty="0" smtClean="0"/>
          </a:p>
        </p:txBody>
      </p:sp>
    </p:spTree>
    <p:extLst>
      <p:ext uri="{BB962C8B-B14F-4D97-AF65-F5344CB8AC3E}">
        <p14:creationId xmlns:p14="http://schemas.microsoft.com/office/powerpoint/2010/main" val="775095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29"/>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339" name="Google Shape;339;p29"/>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340" name="Google Shape;340;p29"/>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15</a:t>
            </a:fld>
            <a:endParaRPr sz="800">
              <a:solidFill>
                <a:srgbClr val="686868"/>
              </a:solidFill>
              <a:latin typeface="Calibri"/>
              <a:ea typeface="Calibri"/>
              <a:cs typeface="Calibri"/>
              <a:sym typeface="Calibri"/>
            </a:endParaRPr>
          </a:p>
        </p:txBody>
      </p:sp>
      <p:sp>
        <p:nvSpPr>
          <p:cNvPr id="341" name="Google Shape;341;p29"/>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Evaluierung</a:t>
            </a:r>
            <a:endParaRPr sz="3200" b="0" i="0" u="none" strike="noStrike" cap="none">
              <a:solidFill>
                <a:schemeClr val="accent1"/>
              </a:solidFill>
              <a:latin typeface="Calibri"/>
              <a:ea typeface="Calibri"/>
              <a:cs typeface="Calibri"/>
              <a:sym typeface="Calibri"/>
            </a:endParaRPr>
          </a:p>
        </p:txBody>
      </p:sp>
      <p:sp>
        <p:nvSpPr>
          <p:cNvPr id="342" name="Google Shape;342;p29"/>
          <p:cNvSpPr/>
          <p:nvPr/>
        </p:nvSpPr>
        <p:spPr>
          <a:xfrm>
            <a:off x="3736801" y="3448800"/>
            <a:ext cx="4348800" cy="2728800"/>
          </a:xfrm>
          <a:prstGeom prst="rect">
            <a:avLst/>
          </a:prstGeom>
          <a:solidFill>
            <a:schemeClr val="accent1"/>
          </a:solidFill>
          <a:ln>
            <a:noFill/>
          </a:ln>
        </p:spPr>
        <p:txBody>
          <a:bodyPr spcFirstLastPara="1" wrap="square" lIns="144000" tIns="144000" rIns="144000" bIns="144000" anchor="t" anchorCtr="0">
            <a:noAutofit/>
          </a:bodyPr>
          <a:lstStyle/>
          <a:p>
            <a:pPr marL="342900" marR="0" lvl="0" indent="-342900" algn="l" rtl="0">
              <a:lnSpc>
                <a:spcPct val="150000"/>
              </a:lnSpc>
              <a:spcBef>
                <a:spcPts val="0"/>
              </a:spcBef>
              <a:spcAft>
                <a:spcPts val="0"/>
              </a:spcAft>
              <a:buClr>
                <a:schemeClr val="lt1"/>
              </a:buClr>
              <a:buSzPts val="2000"/>
              <a:buFont typeface="Calibri"/>
              <a:buChar char="+"/>
            </a:pPr>
            <a:r>
              <a:rPr lang="de-DE" sz="2000" dirty="0" smtClean="0">
                <a:solidFill>
                  <a:schemeClr val="lt1"/>
                </a:solidFill>
                <a:latin typeface="Calibri"/>
                <a:ea typeface="Calibri"/>
                <a:cs typeface="Calibri"/>
                <a:sym typeface="Calibri"/>
              </a:rPr>
              <a:t>Verschiedene Protokolle</a:t>
            </a:r>
          </a:p>
          <a:p>
            <a:pPr marL="342900" marR="0" lvl="0" indent="-342900" algn="l" rtl="0">
              <a:lnSpc>
                <a:spcPct val="150000"/>
              </a:lnSpc>
              <a:spcBef>
                <a:spcPts val="0"/>
              </a:spcBef>
              <a:spcAft>
                <a:spcPts val="0"/>
              </a:spcAft>
              <a:buClr>
                <a:schemeClr val="lt1"/>
              </a:buClr>
              <a:buSzPts val="2000"/>
              <a:buFont typeface="Calibri"/>
              <a:buChar char="+"/>
            </a:pPr>
            <a:r>
              <a:rPr lang="de-DE" sz="2000" dirty="0" smtClean="0">
                <a:solidFill>
                  <a:schemeClr val="lt1"/>
                </a:solidFill>
                <a:latin typeface="Calibri"/>
                <a:ea typeface="Calibri"/>
                <a:cs typeface="Calibri"/>
                <a:sym typeface="Calibri"/>
              </a:rPr>
              <a:t>Kostenlos</a:t>
            </a:r>
            <a:endParaRPr dirty="0"/>
          </a:p>
          <a:p>
            <a:pPr marL="342900" marR="0" lvl="0" indent="-342900" algn="l" rtl="0">
              <a:lnSpc>
                <a:spcPct val="150000"/>
              </a:lnSpc>
              <a:spcBef>
                <a:spcPts val="0"/>
              </a:spcBef>
              <a:spcAft>
                <a:spcPts val="0"/>
              </a:spcAft>
              <a:buClr>
                <a:schemeClr val="lt1"/>
              </a:buClr>
              <a:buSzPts val="2000"/>
              <a:buFont typeface="Calibri"/>
              <a:buChar char="+"/>
            </a:pPr>
            <a:r>
              <a:rPr lang="de-DE" sz="2000" dirty="0">
                <a:solidFill>
                  <a:schemeClr val="lt1"/>
                </a:solidFill>
                <a:latin typeface="Calibri"/>
                <a:ea typeface="Calibri"/>
                <a:cs typeface="Calibri"/>
                <a:sym typeface="Calibri"/>
              </a:rPr>
              <a:t>Installierbare und portable Version</a:t>
            </a:r>
            <a:endParaRPr dirty="0"/>
          </a:p>
          <a:p>
            <a:pPr marL="342900" marR="0" lvl="0" indent="-342900" algn="l" rtl="0">
              <a:lnSpc>
                <a:spcPct val="150000"/>
              </a:lnSpc>
              <a:spcBef>
                <a:spcPts val="0"/>
              </a:spcBef>
              <a:spcAft>
                <a:spcPts val="0"/>
              </a:spcAft>
              <a:buClr>
                <a:schemeClr val="lt1"/>
              </a:buClr>
              <a:buSzPts val="2000"/>
              <a:buFont typeface="Calibri"/>
              <a:buChar char="+"/>
            </a:pPr>
            <a:r>
              <a:rPr lang="de-DE" sz="2000" dirty="0">
                <a:solidFill>
                  <a:schemeClr val="lt1"/>
                </a:solidFill>
                <a:latin typeface="Calibri"/>
                <a:ea typeface="Calibri"/>
                <a:cs typeface="Calibri"/>
                <a:sym typeface="Calibri"/>
              </a:rPr>
              <a:t>SSL-verschlüsselte Verbindung</a:t>
            </a:r>
            <a:endParaRPr dirty="0"/>
          </a:p>
          <a:p>
            <a:pPr marL="342900" marR="0" lvl="0" indent="-342900" algn="l" rtl="0">
              <a:lnSpc>
                <a:spcPct val="150000"/>
              </a:lnSpc>
              <a:spcBef>
                <a:spcPts val="0"/>
              </a:spcBef>
              <a:spcAft>
                <a:spcPts val="0"/>
              </a:spcAft>
              <a:buClr>
                <a:schemeClr val="lt1"/>
              </a:buClr>
              <a:buSzPts val="2000"/>
              <a:buFont typeface="Calibri"/>
              <a:buChar char="+"/>
            </a:pPr>
            <a:r>
              <a:rPr lang="de-DE" sz="2000" dirty="0">
                <a:solidFill>
                  <a:schemeClr val="lt1"/>
                </a:solidFill>
                <a:latin typeface="Calibri"/>
                <a:ea typeface="Calibri"/>
                <a:cs typeface="Calibri"/>
                <a:sym typeface="Calibri"/>
              </a:rPr>
              <a:t>Hochverfügbarkeitsmodus</a:t>
            </a:r>
            <a:endParaRPr dirty="0"/>
          </a:p>
          <a:p>
            <a:pPr marL="342900" marR="0" lvl="0" indent="-215900" algn="l" rtl="0">
              <a:spcBef>
                <a:spcPts val="0"/>
              </a:spcBef>
              <a:spcAft>
                <a:spcPts val="0"/>
              </a:spcAft>
              <a:buClr>
                <a:schemeClr val="dk1"/>
              </a:buClr>
              <a:buSzPts val="2000"/>
              <a:buFont typeface="Calibri"/>
              <a:buNone/>
            </a:pPr>
            <a:endParaRPr sz="2000" dirty="0">
              <a:solidFill>
                <a:schemeClr val="lt1"/>
              </a:solidFill>
              <a:latin typeface="Calibri"/>
              <a:ea typeface="Calibri"/>
              <a:cs typeface="Calibri"/>
              <a:sym typeface="Calibri"/>
            </a:endParaRPr>
          </a:p>
          <a:p>
            <a:pPr marL="342900" marR="0" lvl="0" indent="-215900" algn="l" rtl="0">
              <a:spcBef>
                <a:spcPts val="0"/>
              </a:spcBef>
              <a:spcAft>
                <a:spcPts val="0"/>
              </a:spcAft>
              <a:buClr>
                <a:schemeClr val="dk1"/>
              </a:buClr>
              <a:buSzPts val="2000"/>
              <a:buFont typeface="Calibri"/>
              <a:buNone/>
            </a:pPr>
            <a:endParaRPr sz="2000" dirty="0">
              <a:solidFill>
                <a:schemeClr val="lt1"/>
              </a:solidFill>
              <a:latin typeface="Calibri"/>
              <a:ea typeface="Calibri"/>
              <a:cs typeface="Calibri"/>
              <a:sym typeface="Calibri"/>
            </a:endParaRPr>
          </a:p>
        </p:txBody>
      </p:sp>
      <p:sp>
        <p:nvSpPr>
          <p:cNvPr id="343" name="Google Shape;343;p29"/>
          <p:cNvSpPr/>
          <p:nvPr/>
        </p:nvSpPr>
        <p:spPr>
          <a:xfrm>
            <a:off x="3736801" y="1477984"/>
            <a:ext cx="4348800" cy="1428750"/>
          </a:xfrm>
          <a:prstGeom prst="rect">
            <a:avLst/>
          </a:prstGeom>
          <a:solidFill>
            <a:schemeClr val="accent4"/>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2500" b="1" dirty="0" smtClean="0">
                <a:solidFill>
                  <a:schemeClr val="lt1"/>
                </a:solidFill>
                <a:latin typeface="Calibri"/>
                <a:ea typeface="Calibri"/>
                <a:cs typeface="Calibri"/>
                <a:sym typeface="Calibri"/>
              </a:rPr>
              <a:t>Verbindungen</a:t>
            </a:r>
          </a:p>
          <a:p>
            <a:pPr marL="0" marR="0" lvl="0" indent="0" algn="ctr" rtl="0">
              <a:spcBef>
                <a:spcPts val="0"/>
              </a:spcBef>
              <a:spcAft>
                <a:spcPts val="0"/>
              </a:spcAft>
              <a:buNone/>
            </a:pPr>
            <a:r>
              <a:rPr lang="de-DE" b="1" dirty="0" smtClean="0">
                <a:solidFill>
                  <a:schemeClr val="lt1"/>
                </a:solidFill>
                <a:latin typeface="Calibri"/>
                <a:ea typeface="Calibri"/>
                <a:cs typeface="Calibri"/>
                <a:sym typeface="Calibri"/>
              </a:rPr>
              <a:t>(SAP Cloud Connector)</a:t>
            </a:r>
            <a:endParaRPr sz="2500" b="1"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6105050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30"/>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350" name="Google Shape;350;p30"/>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351" name="Google Shape;351;p30"/>
          <p:cNvSpPr txBox="1">
            <a:spLocks noGrp="1"/>
          </p:cNvSpPr>
          <p:nvPr>
            <p:ph type="sldNum" idx="12"/>
          </p:nvPr>
        </p:nvSpPr>
        <p:spPr>
          <a:xfrm>
            <a:off x="11261045" y="6663454"/>
            <a:ext cx="285793"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16</a:t>
            </a:fld>
            <a:endParaRPr sz="800">
              <a:solidFill>
                <a:srgbClr val="686868"/>
              </a:solidFill>
              <a:latin typeface="Calibri"/>
              <a:ea typeface="Calibri"/>
              <a:cs typeface="Calibri"/>
              <a:sym typeface="Calibri"/>
            </a:endParaRPr>
          </a:p>
        </p:txBody>
      </p:sp>
      <p:sp>
        <p:nvSpPr>
          <p:cNvPr id="358" name="Google Shape;358;p30"/>
          <p:cNvSpPr txBox="1">
            <a:spLocks noGrp="1"/>
          </p:cNvSpPr>
          <p:nvPr>
            <p:ph type="body" idx="7"/>
          </p:nvPr>
        </p:nvSpPr>
        <p:spPr>
          <a:xfrm>
            <a:off x="3883948" y="3852898"/>
            <a:ext cx="2032302" cy="2321400"/>
          </a:xfrm>
          <a:prstGeom prst="rect">
            <a:avLst/>
          </a:prstGeom>
          <a:solidFill>
            <a:schemeClr val="accent4"/>
          </a:solidFill>
          <a:ln w="25400" cap="flat" cmpd="sng">
            <a:noFill/>
            <a:prstDash val="solid"/>
            <a:round/>
            <a:headEnd type="none" w="sm" len="sm"/>
            <a:tailEnd type="none" w="sm" len="sm"/>
          </a:ln>
        </p:spPr>
        <p:txBody>
          <a:bodyPr spcFirstLastPara="1" wrap="square" lIns="158750" tIns="158750" rIns="127000" bIns="127000" anchor="ctr" anchorCtr="0">
            <a:noAutofit/>
          </a:bodyPr>
          <a:lstStyle/>
          <a:p>
            <a:pPr marL="0" marR="0" lvl="0" indent="0" algn="ctr" rtl="0">
              <a:spcBef>
                <a:spcPts val="0"/>
              </a:spcBef>
              <a:spcAft>
                <a:spcPts val="0"/>
              </a:spcAft>
              <a:buClr>
                <a:schemeClr val="accent1"/>
              </a:buClr>
              <a:buSzPts val="1530"/>
              <a:buFont typeface="Noto Sans Symbols"/>
              <a:buNone/>
            </a:pPr>
            <a:r>
              <a:rPr lang="de-DE" sz="1800" b="1" i="0" u="none" strike="noStrike" cap="none" dirty="0">
                <a:solidFill>
                  <a:schemeClr val="lt1"/>
                </a:solidFill>
                <a:latin typeface="Calibri"/>
                <a:ea typeface="Calibri"/>
                <a:cs typeface="Calibri"/>
                <a:sym typeface="Calibri"/>
              </a:rPr>
              <a:t>NUTZERERLEBNIS</a:t>
            </a:r>
            <a:endParaRPr dirty="0"/>
          </a:p>
        </p:txBody>
      </p:sp>
      <p:sp>
        <p:nvSpPr>
          <p:cNvPr id="359" name="Google Shape;359;p30"/>
          <p:cNvSpPr txBox="1">
            <a:spLocks noGrp="1"/>
          </p:cNvSpPr>
          <p:nvPr>
            <p:ph type="body" idx="8"/>
          </p:nvPr>
        </p:nvSpPr>
        <p:spPr>
          <a:xfrm>
            <a:off x="6103960" y="3852898"/>
            <a:ext cx="2032302" cy="2321400"/>
          </a:xfrm>
          <a:prstGeom prst="rect">
            <a:avLst/>
          </a:prstGeom>
          <a:solidFill>
            <a:schemeClr val="bg2"/>
          </a:solidFill>
          <a:ln w="9525" cap="flat" cmpd="sng">
            <a:solidFill>
              <a:srgbClr val="BFC9D2"/>
            </a:solidFill>
            <a:prstDash val="solid"/>
            <a:round/>
            <a:headEnd type="none" w="sm" len="sm"/>
            <a:tailEnd type="none" w="sm" len="sm"/>
          </a:ln>
        </p:spPr>
        <p:txBody>
          <a:bodyPr spcFirstLastPara="1" wrap="square" lIns="158750" tIns="158750" rIns="127000" bIns="127000" anchor="ctr" anchorCtr="0">
            <a:noAutofit/>
          </a:bodyPr>
          <a:lstStyle/>
          <a:p>
            <a:pPr marL="0" marR="0" lvl="0" indent="0" algn="ctr" rtl="0">
              <a:spcBef>
                <a:spcPts val="0"/>
              </a:spcBef>
              <a:spcAft>
                <a:spcPts val="0"/>
              </a:spcAft>
              <a:buClr>
                <a:schemeClr val="accent1"/>
              </a:buClr>
              <a:buSzPts val="1530"/>
              <a:buFont typeface="Noto Sans Symbols"/>
              <a:buNone/>
            </a:pPr>
            <a:r>
              <a:rPr lang="de-DE" sz="1800" b="1" i="0" u="none" strike="noStrike" cap="none" dirty="0">
                <a:solidFill>
                  <a:schemeClr val="accent1"/>
                </a:solidFill>
                <a:latin typeface="Calibri"/>
                <a:ea typeface="Calibri"/>
                <a:cs typeface="Calibri"/>
                <a:sym typeface="Calibri"/>
              </a:rPr>
              <a:t>EINSTIEG</a:t>
            </a:r>
            <a:endParaRPr dirty="0"/>
          </a:p>
        </p:txBody>
      </p:sp>
      <p:sp>
        <p:nvSpPr>
          <p:cNvPr id="362" name="Google Shape;362;p30"/>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dirty="0">
                <a:solidFill>
                  <a:schemeClr val="accent1"/>
                </a:solidFill>
                <a:latin typeface="Calibri"/>
                <a:ea typeface="Calibri"/>
                <a:cs typeface="Calibri"/>
                <a:sym typeface="Calibri"/>
              </a:rPr>
              <a:t>Evaluierung</a:t>
            </a:r>
            <a:endParaRPr sz="3200" b="0" i="0" u="none" strike="noStrike" cap="none" dirty="0">
              <a:solidFill>
                <a:schemeClr val="accent1"/>
              </a:solidFill>
              <a:latin typeface="Calibri"/>
              <a:ea typeface="Calibri"/>
              <a:cs typeface="Calibri"/>
              <a:sym typeface="Calibri"/>
            </a:endParaRPr>
          </a:p>
        </p:txBody>
      </p:sp>
      <p:sp>
        <p:nvSpPr>
          <p:cNvPr id="3" name="Textplatzhalter 2"/>
          <p:cNvSpPr>
            <a:spLocks noGrp="1"/>
          </p:cNvSpPr>
          <p:nvPr>
            <p:ph type="body" idx="2"/>
          </p:nvPr>
        </p:nvSpPr>
        <p:spPr>
          <a:xfrm>
            <a:off x="4900099" y="1292172"/>
            <a:ext cx="2032302" cy="2322000"/>
          </a:xfrm>
          <a:solidFill>
            <a:schemeClr val="accent1"/>
          </a:solidFill>
          <a:ln w="25400" cap="flat" cmpd="sng">
            <a:noFill/>
            <a:prstDash val="solid"/>
            <a:round/>
            <a:headEnd type="none" w="sm" len="sm"/>
            <a:tailEnd type="none" w="sm" len="sm"/>
          </a:ln>
        </p:spPr>
        <p:txBody>
          <a:bodyPr spcFirstLastPara="1" vert="horz" wrap="square" lIns="158750" tIns="158750" rIns="127000" bIns="127000" rtlCol="0" anchor="ctr" anchorCtr="0">
            <a:noAutofit/>
          </a:bodyPr>
          <a:lstStyle/>
          <a:p>
            <a:pPr marL="0" indent="0" algn="ctr">
              <a:spcBef>
                <a:spcPts val="0"/>
              </a:spcBef>
            </a:pPr>
            <a:r>
              <a:rPr lang="de-DE" cap="all" dirty="0">
                <a:solidFill>
                  <a:schemeClr val="lt1"/>
                </a:solidFill>
              </a:rPr>
              <a:t>Umfang der Testversion</a:t>
            </a:r>
          </a:p>
        </p:txBody>
      </p:sp>
    </p:spTree>
    <p:extLst>
      <p:ext uri="{BB962C8B-B14F-4D97-AF65-F5344CB8AC3E}">
        <p14:creationId xmlns:p14="http://schemas.microsoft.com/office/powerpoint/2010/main" val="30058026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llipse 12"/>
          <p:cNvSpPr/>
          <p:nvPr/>
        </p:nvSpPr>
        <p:spPr>
          <a:xfrm>
            <a:off x="5837437" y="5510565"/>
            <a:ext cx="540000" cy="54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endParaRPr lang="de-DE" sz="2000" dirty="0" err="1" smtClean="0"/>
          </a:p>
        </p:txBody>
      </p:sp>
      <p:sp>
        <p:nvSpPr>
          <p:cNvPr id="2" name="Datumsplatzhalter 1"/>
          <p:cNvSpPr>
            <a:spLocks noGrp="1"/>
          </p:cNvSpPr>
          <p:nvPr>
            <p:ph type="dt" idx="10"/>
          </p:nvPr>
        </p:nvSpPr>
        <p:spPr/>
        <p:txBody>
          <a:bodyPr/>
          <a:lstStyle/>
          <a:p>
            <a:r>
              <a:rPr lang="de-DE" smtClean="0"/>
              <a:t>18/09/18</a:t>
            </a:r>
            <a:endParaRPr lang="de-DE"/>
          </a:p>
        </p:txBody>
      </p:sp>
      <p:sp>
        <p:nvSpPr>
          <p:cNvPr id="3" name="Fußzeilenplatzhalter 2"/>
          <p:cNvSpPr>
            <a:spLocks noGrp="1"/>
          </p:cNvSpPr>
          <p:nvPr>
            <p:ph type="ftr" idx="11"/>
          </p:nvPr>
        </p:nvSpPr>
        <p:spPr/>
        <p:txBody>
          <a:bodyPr/>
          <a:lstStyle/>
          <a:p>
            <a:r>
              <a:rPr lang="de-DE" smtClean="0"/>
              <a:t>| Angela Stöckert | Arvato Systems | Berufsakademie Sachsen </a:t>
            </a:r>
            <a:endParaRPr lang="de-DE"/>
          </a:p>
        </p:txBody>
      </p:sp>
      <p:sp>
        <p:nvSpPr>
          <p:cNvPr id="4" name="Foliennummernplatzhalt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17</a:t>
            </a:fld>
            <a:endParaRPr lang="de-DE"/>
          </a:p>
        </p:txBody>
      </p:sp>
      <p:sp>
        <p:nvSpPr>
          <p:cNvPr id="6" name="Textplatzhalter 5"/>
          <p:cNvSpPr>
            <a:spLocks noGrp="1"/>
          </p:cNvSpPr>
          <p:nvPr>
            <p:ph type="body" idx="1"/>
          </p:nvPr>
        </p:nvSpPr>
        <p:spPr>
          <a:xfrm>
            <a:off x="629999" y="1260000"/>
            <a:ext cx="10915199" cy="4862870"/>
          </a:xfrm>
        </p:spPr>
        <p:txBody>
          <a:bodyPr/>
          <a:lstStyle/>
          <a:p>
            <a:pPr marL="228600" lvl="0" indent="0">
              <a:spcAft>
                <a:spcPts val="1200"/>
              </a:spcAft>
            </a:pPr>
            <a:r>
              <a:rPr lang="de-DE" sz="2400" b="1" dirty="0" smtClean="0"/>
              <a:t>Machbarkeit</a:t>
            </a:r>
          </a:p>
          <a:p>
            <a:pPr marL="571500" lvl="0" indent="-342900">
              <a:spcAft>
                <a:spcPts val="1200"/>
              </a:spcAft>
              <a:buFont typeface="Arial" panose="020B0604020202020204" pitchFamily="34" charset="0"/>
              <a:buChar char="•"/>
            </a:pPr>
            <a:r>
              <a:rPr lang="de-DE" dirty="0" smtClean="0"/>
              <a:t>Verbindung zwischen ERP und SAP Cloud </a:t>
            </a:r>
            <a:r>
              <a:rPr lang="de-DE" dirty="0" err="1" smtClean="0"/>
              <a:t>Platform</a:t>
            </a:r>
            <a:endParaRPr lang="de-DE" dirty="0"/>
          </a:p>
          <a:p>
            <a:pPr marL="571500" lvl="0" indent="-342900">
              <a:spcAft>
                <a:spcPts val="1200"/>
              </a:spcAft>
              <a:buFont typeface="Arial" panose="020B0604020202020204" pitchFamily="34" charset="0"/>
              <a:buChar char="•"/>
            </a:pPr>
            <a:r>
              <a:rPr lang="de-DE" dirty="0" smtClean="0"/>
              <a:t>Fiori-App mit ERP-Daten</a:t>
            </a:r>
            <a:endParaRPr lang="de-DE" dirty="0"/>
          </a:p>
          <a:p>
            <a:pPr marL="571500" lvl="0" indent="-342900">
              <a:spcAft>
                <a:spcPts val="1200"/>
              </a:spcAft>
              <a:buFont typeface="Arial" panose="020B0604020202020204" pitchFamily="34" charset="0"/>
              <a:buChar char="•"/>
            </a:pPr>
            <a:r>
              <a:rPr lang="de-DE" dirty="0" smtClean="0"/>
              <a:t>Unterstützung des ERP-Standards ohne Änderungen des Quelltexts</a:t>
            </a:r>
            <a:endParaRPr lang="de-DE" dirty="0"/>
          </a:p>
          <a:p>
            <a:pPr marL="228600" lvl="0" indent="0">
              <a:spcAft>
                <a:spcPts val="1200"/>
              </a:spcAft>
            </a:pPr>
            <a:endParaRPr lang="de-DE" sz="2400" b="1" dirty="0" smtClean="0"/>
          </a:p>
          <a:p>
            <a:pPr marL="228600" lvl="0" indent="0">
              <a:spcAft>
                <a:spcPts val="1200"/>
              </a:spcAft>
            </a:pPr>
            <a:endParaRPr lang="de-DE" sz="2400" b="1" dirty="0"/>
          </a:p>
          <a:p>
            <a:pPr marL="228600" lvl="0" indent="0">
              <a:spcAft>
                <a:spcPts val="1200"/>
              </a:spcAft>
            </a:pPr>
            <a:r>
              <a:rPr lang="de-DE" sz="2400" b="1" dirty="0" smtClean="0"/>
              <a:t>Weiterführende Fragen</a:t>
            </a:r>
          </a:p>
          <a:p>
            <a:pPr marL="571500" lvl="0" indent="-342900">
              <a:spcAft>
                <a:spcPts val="1200"/>
              </a:spcAft>
              <a:buFont typeface="Arial" panose="020B0604020202020204" pitchFamily="34" charset="0"/>
              <a:buChar char="•"/>
            </a:pPr>
            <a:r>
              <a:rPr lang="de-DE" dirty="0" smtClean="0"/>
              <a:t>Mehrwert der SAP Cloud </a:t>
            </a:r>
            <a:r>
              <a:rPr lang="de-DE" dirty="0" err="1" smtClean="0"/>
              <a:t>Platform</a:t>
            </a:r>
            <a:endParaRPr lang="de-DE" dirty="0"/>
          </a:p>
          <a:p>
            <a:pPr marL="571500" indent="-342900">
              <a:spcAft>
                <a:spcPts val="1200"/>
              </a:spcAft>
              <a:buFont typeface="Arial" panose="020B0604020202020204" pitchFamily="34" charset="0"/>
              <a:buChar char="•"/>
            </a:pPr>
            <a:r>
              <a:rPr lang="de-DE" dirty="0" smtClean="0"/>
              <a:t>Produktive Nutzung der SAP Cloud </a:t>
            </a:r>
            <a:r>
              <a:rPr lang="de-DE" dirty="0" err="1" smtClean="0"/>
              <a:t>Platform</a:t>
            </a:r>
            <a:endParaRPr lang="de-DE" dirty="0"/>
          </a:p>
        </p:txBody>
      </p:sp>
      <p:sp>
        <p:nvSpPr>
          <p:cNvPr id="5" name="Titel 4"/>
          <p:cNvSpPr>
            <a:spLocks noGrp="1"/>
          </p:cNvSpPr>
          <p:nvPr>
            <p:ph type="title"/>
          </p:nvPr>
        </p:nvSpPr>
        <p:spPr>
          <a:xfrm>
            <a:off x="630001" y="351299"/>
            <a:ext cx="9780091" cy="443198"/>
          </a:xfrm>
        </p:spPr>
        <p:txBody>
          <a:bodyPr/>
          <a:lstStyle/>
          <a:p>
            <a:r>
              <a:rPr lang="de-DE" dirty="0" smtClean="0"/>
              <a:t>Fazit</a:t>
            </a:r>
            <a:endParaRPr lang="de-DE" dirty="0"/>
          </a:p>
        </p:txBody>
      </p:sp>
      <p:pic>
        <p:nvPicPr>
          <p:cNvPr id="7" name="Google Shape;314;p27"/>
          <p:cNvPicPr preferRelativeResize="0"/>
          <p:nvPr/>
        </p:nvPicPr>
        <p:blipFill rotWithShape="1">
          <a:blip r:embed="rId3">
            <a:alphaModFix/>
          </a:blip>
          <a:srcRect/>
          <a:stretch/>
        </p:blipFill>
        <p:spPr>
          <a:xfrm>
            <a:off x="6595825" y="1752600"/>
            <a:ext cx="541070" cy="541070"/>
          </a:xfrm>
          <a:prstGeom prst="rect">
            <a:avLst/>
          </a:prstGeom>
          <a:noFill/>
          <a:ln>
            <a:noFill/>
          </a:ln>
        </p:spPr>
      </p:pic>
      <p:pic>
        <p:nvPicPr>
          <p:cNvPr id="8" name="Google Shape;314;p27"/>
          <p:cNvPicPr preferRelativeResize="0"/>
          <p:nvPr/>
        </p:nvPicPr>
        <p:blipFill rotWithShape="1">
          <a:blip r:embed="rId3">
            <a:alphaModFix/>
          </a:blip>
          <a:srcRect/>
          <a:stretch/>
        </p:blipFill>
        <p:spPr>
          <a:xfrm>
            <a:off x="3919300" y="2219325"/>
            <a:ext cx="541070" cy="541070"/>
          </a:xfrm>
          <a:prstGeom prst="rect">
            <a:avLst/>
          </a:prstGeom>
          <a:noFill/>
          <a:ln>
            <a:noFill/>
          </a:ln>
        </p:spPr>
      </p:pic>
      <p:pic>
        <p:nvPicPr>
          <p:cNvPr id="9" name="Google Shape;314;p27"/>
          <p:cNvPicPr preferRelativeResize="0"/>
          <p:nvPr/>
        </p:nvPicPr>
        <p:blipFill rotWithShape="1">
          <a:blip r:embed="rId3">
            <a:alphaModFix/>
          </a:blip>
          <a:srcRect/>
          <a:stretch/>
        </p:blipFill>
        <p:spPr>
          <a:xfrm>
            <a:off x="8224600" y="2760395"/>
            <a:ext cx="541070" cy="541070"/>
          </a:xfrm>
          <a:prstGeom prst="rect">
            <a:avLst/>
          </a:prstGeom>
          <a:noFill/>
          <a:ln>
            <a:noFill/>
          </a:ln>
        </p:spPr>
      </p:pic>
      <p:pic>
        <p:nvPicPr>
          <p:cNvPr id="11" name="Grafik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9432" y="4958677"/>
            <a:ext cx="536585" cy="542682"/>
          </a:xfrm>
          <a:prstGeom prst="rect">
            <a:avLst/>
          </a:prstGeom>
        </p:spPr>
      </p:pic>
      <p:pic>
        <p:nvPicPr>
          <p:cNvPr id="12" name="Google Shape;303;p26"/>
          <p:cNvPicPr preferRelativeResize="0"/>
          <p:nvPr/>
        </p:nvPicPr>
        <p:blipFill rotWithShape="1">
          <a:blip r:embed="rId5">
            <a:alphaModFix/>
          </a:blip>
          <a:srcRect/>
          <a:stretch/>
        </p:blipFill>
        <p:spPr>
          <a:xfrm>
            <a:off x="5838299" y="5510885"/>
            <a:ext cx="540000" cy="540000"/>
          </a:xfrm>
          <a:prstGeom prst="rect">
            <a:avLst/>
          </a:prstGeom>
          <a:noFill/>
          <a:ln>
            <a:noFill/>
          </a:ln>
        </p:spPr>
      </p:pic>
    </p:spTree>
    <p:extLst>
      <p:ext uri="{BB962C8B-B14F-4D97-AF65-F5344CB8AC3E}">
        <p14:creationId xmlns:p14="http://schemas.microsoft.com/office/powerpoint/2010/main" val="11238189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2"/>
          <p:cNvSpPr txBox="1">
            <a:spLocks noGrp="1"/>
          </p:cNvSpPr>
          <p:nvPr>
            <p:ph type="dt" sz="half" idx="10"/>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386" name="Google Shape;386;p32"/>
          <p:cNvSpPr txBox="1">
            <a:spLocks noGrp="1"/>
          </p:cNvSpPr>
          <p:nvPr>
            <p:ph type="ftr" sz="quarter" idx="11"/>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387" name="Google Shape;387;p32"/>
          <p:cNvSpPr txBox="1">
            <a:spLocks noGrp="1"/>
          </p:cNvSpPr>
          <p:nvPr>
            <p:ph type="sldNum" sz="quarter" idx="12"/>
          </p:nvPr>
        </p:nvSpPr>
        <p:spPr>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18</a:t>
            </a:fld>
            <a:endParaRPr sz="800">
              <a:solidFill>
                <a:srgbClr val="686868"/>
              </a:solidFill>
              <a:latin typeface="Calibri"/>
              <a:ea typeface="Calibri"/>
              <a:cs typeface="Calibri"/>
              <a:sym typeface="Calibri"/>
            </a:endParaRPr>
          </a:p>
        </p:txBody>
      </p:sp>
      <p:sp>
        <p:nvSpPr>
          <p:cNvPr id="389" name="Google Shape;389;p32"/>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dirty="0" smtClean="0">
                <a:solidFill>
                  <a:schemeClr val="accent1"/>
                </a:solidFill>
                <a:latin typeface="Calibri"/>
                <a:ea typeface="Calibri"/>
                <a:cs typeface="Calibri"/>
                <a:sym typeface="Calibri"/>
              </a:rPr>
              <a:t>Probleme</a:t>
            </a:r>
            <a:endParaRPr dirty="0"/>
          </a:p>
        </p:txBody>
      </p:sp>
      <p:sp>
        <p:nvSpPr>
          <p:cNvPr id="390" name="Google Shape;390;p32"/>
          <p:cNvSpPr/>
          <p:nvPr/>
        </p:nvSpPr>
        <p:spPr>
          <a:xfrm rot="20594760" flipH="1">
            <a:off x="9212818" y="1879300"/>
            <a:ext cx="2540642" cy="3654381"/>
          </a:xfrm>
          <a:prstGeom prst="lightningBolt">
            <a:avLst/>
          </a:prstGeom>
          <a:solidFill>
            <a:schemeClr val="accent5"/>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endParaRPr sz="2000">
              <a:solidFill>
                <a:schemeClr val="accent6"/>
              </a:solidFill>
              <a:latin typeface="Calibri"/>
              <a:ea typeface="Calibri"/>
              <a:cs typeface="Calibri"/>
              <a:sym typeface="Calibri"/>
            </a:endParaRPr>
          </a:p>
        </p:txBody>
      </p:sp>
      <p:sp>
        <p:nvSpPr>
          <p:cNvPr id="3" name="Abgerundetes Rechteck 2"/>
          <p:cNvSpPr/>
          <p:nvPr/>
        </p:nvSpPr>
        <p:spPr>
          <a:xfrm>
            <a:off x="819150" y="1476374"/>
            <a:ext cx="3261472" cy="220980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3200" b="1" dirty="0" smtClean="0"/>
              <a:t>Zugang</a:t>
            </a:r>
            <a:endParaRPr lang="de-DE" sz="2000" b="1" dirty="0" smtClean="0"/>
          </a:p>
          <a:p>
            <a:pPr algn="ctr"/>
            <a:endParaRPr lang="de-DE" sz="2000" dirty="0" smtClean="0"/>
          </a:p>
          <a:p>
            <a:pPr algn="ctr"/>
            <a:endParaRPr lang="de-DE" sz="2000" dirty="0" smtClean="0"/>
          </a:p>
          <a:p>
            <a:pPr algn="ctr"/>
            <a:endParaRPr lang="de-DE" sz="2000" dirty="0"/>
          </a:p>
          <a:p>
            <a:pPr algn="ctr"/>
            <a:endParaRPr lang="de-DE" sz="2000" dirty="0" smtClean="0"/>
          </a:p>
          <a:p>
            <a:pPr algn="ctr"/>
            <a:endParaRPr lang="de-DE" sz="2000" dirty="0" err="1" smtClean="0"/>
          </a:p>
        </p:txBody>
      </p:sp>
      <p:sp>
        <p:nvSpPr>
          <p:cNvPr id="11" name="Abgerundetes Rechteck 10"/>
          <p:cNvSpPr/>
          <p:nvPr/>
        </p:nvSpPr>
        <p:spPr>
          <a:xfrm>
            <a:off x="4400367" y="4031210"/>
            <a:ext cx="2810557" cy="2062353"/>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3200" b="1" dirty="0" smtClean="0">
                <a:ln w="0"/>
                <a:solidFill>
                  <a:schemeClr val="bg1"/>
                </a:solidFill>
                <a:effectLst>
                  <a:outerShdw blurRad="38100" dist="25400" dir="5400000" algn="ctr" rotWithShape="0">
                    <a:srgbClr val="6E747A">
                      <a:alpha val="43000"/>
                    </a:srgbClr>
                  </a:outerShdw>
                </a:effectLst>
              </a:rPr>
              <a:t>Begriffe</a:t>
            </a:r>
          </a:p>
          <a:p>
            <a:pPr algn="ctr"/>
            <a:endParaRPr lang="de-DE" sz="2000" dirty="0" smtClean="0">
              <a:ln w="0"/>
              <a:solidFill>
                <a:schemeClr val="accent1"/>
              </a:solidFill>
              <a:effectLst>
                <a:outerShdw blurRad="38100" dist="25400" dir="5400000" algn="ctr" rotWithShape="0">
                  <a:srgbClr val="6E747A">
                    <a:alpha val="43000"/>
                  </a:srgbClr>
                </a:outerShdw>
              </a:effectLst>
            </a:endParaRPr>
          </a:p>
          <a:p>
            <a:pPr algn="ctr"/>
            <a:endParaRPr lang="de-DE" sz="3200" dirty="0">
              <a:ln w="0"/>
              <a:solidFill>
                <a:schemeClr val="accent1"/>
              </a:solidFill>
              <a:effectLst>
                <a:outerShdw blurRad="38100" dist="25400" dir="5400000" algn="ctr" rotWithShape="0">
                  <a:srgbClr val="6E747A">
                    <a:alpha val="43000"/>
                  </a:srgbClr>
                </a:outerShdw>
              </a:effectLst>
            </a:endParaRPr>
          </a:p>
          <a:p>
            <a:pPr algn="ctr"/>
            <a:endParaRPr lang="de-DE" sz="3600" dirty="0" smtClean="0">
              <a:ln w="0"/>
              <a:solidFill>
                <a:schemeClr val="accent1"/>
              </a:solidFill>
              <a:effectLst>
                <a:outerShdw blurRad="38100" dist="25400" dir="5400000" algn="ctr" rotWithShape="0">
                  <a:srgbClr val="6E747A">
                    <a:alpha val="43000"/>
                  </a:srgbClr>
                </a:outerShdw>
              </a:effectLst>
            </a:endParaRPr>
          </a:p>
        </p:txBody>
      </p:sp>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576" y="2196078"/>
            <a:ext cx="1358752" cy="1358752"/>
          </a:xfrm>
          <a:prstGeom prst="rect">
            <a:avLst/>
          </a:prstGeom>
        </p:spPr>
      </p:pic>
      <p:pic>
        <p:nvPicPr>
          <p:cNvPr id="6" name="Grafik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4754" y="2196078"/>
            <a:ext cx="1358752" cy="1358752"/>
          </a:xfrm>
          <a:prstGeom prst="rect">
            <a:avLst/>
          </a:prstGeom>
        </p:spPr>
      </p:pic>
      <p:pic>
        <p:nvPicPr>
          <p:cNvPr id="7" name="Grafik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8888" y="4804566"/>
            <a:ext cx="1244032" cy="1201328"/>
          </a:xfrm>
          <a:prstGeom prst="rect">
            <a:avLst/>
          </a:prstGeom>
        </p:spPr>
      </p:pic>
    </p:spTree>
    <p:extLst>
      <p:ext uri="{BB962C8B-B14F-4D97-AF65-F5344CB8AC3E}">
        <p14:creationId xmlns:p14="http://schemas.microsoft.com/office/powerpoint/2010/main" val="15461741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8" name="Google Shape;398;p33"/>
          <p:cNvSpPr txBox="1">
            <a:spLocks noGrp="1"/>
          </p:cNvSpPr>
          <p:nvPr>
            <p:ph type="dt" sz="half" idx="10"/>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399" name="Google Shape;399;p33"/>
          <p:cNvSpPr txBox="1">
            <a:spLocks noGrp="1"/>
          </p:cNvSpPr>
          <p:nvPr>
            <p:ph type="ftr" sz="quarter" idx="11"/>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400" name="Google Shape;400;p33"/>
          <p:cNvSpPr txBox="1">
            <a:spLocks noGrp="1"/>
          </p:cNvSpPr>
          <p:nvPr>
            <p:ph type="sldNum" sz="quarter" idx="12"/>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de-DE"/>
              <a:t>19</a:t>
            </a:fld>
            <a:endParaRPr/>
          </a:p>
        </p:txBody>
      </p:sp>
      <p:sp>
        <p:nvSpPr>
          <p:cNvPr id="401" name="Google Shape;401;p33"/>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a:t>Ausblick</a:t>
            </a:r>
            <a:endParaRPr/>
          </a:p>
        </p:txBody>
      </p:sp>
      <p:pic>
        <p:nvPicPr>
          <p:cNvPr id="4" name="Bildplatzhalter 3"/>
          <p:cNvPicPr>
            <a:picLocks noGrp="1" noChangeAspect="1"/>
          </p:cNvPicPr>
          <p:nvPr>
            <p:ph type="pic" idx="4294967295"/>
          </p:nvPr>
        </p:nvPicPr>
        <p:blipFill>
          <a:blip r:embed="rId3">
            <a:extLst>
              <a:ext uri="{28A0092B-C50C-407E-A947-70E740481C1C}">
                <a14:useLocalDpi xmlns:a14="http://schemas.microsoft.com/office/drawing/2010/main" val="0"/>
              </a:ext>
            </a:extLst>
          </a:blip>
          <a:srcRect l="21138" r="21138"/>
          <a:stretch>
            <a:fillRect/>
          </a:stretch>
        </p:blipFill>
        <p:spPr>
          <a:xfrm>
            <a:off x="630001" y="1389867"/>
            <a:ext cx="4229100" cy="4895850"/>
          </a:xfrm>
        </p:spPr>
      </p:pic>
      <p:sp>
        <p:nvSpPr>
          <p:cNvPr id="3" name="Rechteck 2"/>
          <p:cNvSpPr/>
          <p:nvPr/>
        </p:nvSpPr>
        <p:spPr>
          <a:xfrm>
            <a:off x="4924800" y="1389867"/>
            <a:ext cx="6620399" cy="604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Anwendung</a:t>
            </a:r>
          </a:p>
        </p:txBody>
      </p:sp>
      <p:sp>
        <p:nvSpPr>
          <p:cNvPr id="11" name="Rechteck 10"/>
          <p:cNvSpPr/>
          <p:nvPr/>
        </p:nvSpPr>
        <p:spPr>
          <a:xfrm>
            <a:off x="4924800" y="2125467"/>
            <a:ext cx="3276000" cy="5961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Erweiterung</a:t>
            </a:r>
          </a:p>
        </p:txBody>
      </p:sp>
      <p:sp>
        <p:nvSpPr>
          <p:cNvPr id="20" name="Rechteck 19"/>
          <p:cNvSpPr/>
          <p:nvPr/>
        </p:nvSpPr>
        <p:spPr>
          <a:xfrm>
            <a:off x="8269199" y="2125466"/>
            <a:ext cx="3276000" cy="5961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a:t>SAP S/4 HANA Backend</a:t>
            </a:r>
          </a:p>
        </p:txBody>
      </p:sp>
      <p:sp>
        <p:nvSpPr>
          <p:cNvPr id="10" name="Textfeld 9"/>
          <p:cNvSpPr txBox="1"/>
          <p:nvPr/>
        </p:nvSpPr>
        <p:spPr>
          <a:xfrm>
            <a:off x="630000" y="6285717"/>
            <a:ext cx="6181200" cy="230832"/>
          </a:xfrm>
          <a:prstGeom prst="rect">
            <a:avLst/>
          </a:prstGeom>
          <a:noFill/>
          <a:ln w="3175">
            <a:noFill/>
          </a:ln>
        </p:spPr>
        <p:txBody>
          <a:bodyPr wrap="square" lIns="0" tIns="0" rIns="0" bIns="0" rtlCol="0">
            <a:spAutoFit/>
          </a:bodyPr>
          <a:lstStyle/>
          <a:p>
            <a:pPr>
              <a:buClr>
                <a:schemeClr val="accent1"/>
              </a:buClr>
              <a:buSzPct val="85000"/>
            </a:pPr>
            <a:r>
              <a:rPr lang="de-DE" sz="800" dirty="0" smtClean="0"/>
              <a:t>Quelle: https</a:t>
            </a:r>
            <a:r>
              <a:rPr lang="de-DE" sz="800" dirty="0"/>
              <a:t>://bertelsmann.sharepoint.com/sites/bportal_asys_insight/functions/marketing/AsySitePages/aSMarketingPictures.aspx</a:t>
            </a:r>
          </a:p>
          <a:p>
            <a:pPr>
              <a:buClr>
                <a:schemeClr val="accent1"/>
              </a:buClr>
              <a:buSzPct val="85000"/>
            </a:pPr>
            <a:endParaRPr lang="de-DE" sz="700" dirty="0" err="1" smtClean="0"/>
          </a:p>
        </p:txBody>
      </p:sp>
    </p:spTree>
    <p:extLst>
      <p:ext uri="{BB962C8B-B14F-4D97-AF65-F5344CB8AC3E}">
        <p14:creationId xmlns:p14="http://schemas.microsoft.com/office/powerpoint/2010/main" val="2169755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6"/>
          <p:cNvSpPr>
            <a:spLocks noGrp="1"/>
          </p:cNvSpPr>
          <p:nvPr>
            <p:ph type="body" sz="quarter" idx="13"/>
          </p:nvPr>
        </p:nvSpPr>
        <p:spPr>
          <a:xfrm>
            <a:off x="630002" y="1260000"/>
            <a:ext cx="5271165" cy="4355038"/>
          </a:xfrm>
        </p:spPr>
        <p:txBody>
          <a:bodyPr/>
          <a:lstStyle/>
          <a:p>
            <a:pPr>
              <a:lnSpc>
                <a:spcPct val="150000"/>
              </a:lnSpc>
              <a:spcAft>
                <a:spcPts val="600"/>
              </a:spcAft>
              <a:buFont typeface="Arial" panose="020B0604020202020204" pitchFamily="34" charset="0"/>
              <a:buChar char="•"/>
            </a:pPr>
            <a:r>
              <a:rPr lang="de-DE" dirty="0" smtClean="0"/>
              <a:t>Zielstellung</a:t>
            </a:r>
            <a:endParaRPr lang="de-DE" dirty="0" smtClean="0"/>
          </a:p>
          <a:p>
            <a:pPr>
              <a:lnSpc>
                <a:spcPct val="150000"/>
              </a:lnSpc>
              <a:spcAft>
                <a:spcPts val="600"/>
              </a:spcAft>
              <a:buFont typeface="Arial" panose="020B0604020202020204" pitchFamily="34" charset="0"/>
              <a:buChar char="•"/>
            </a:pPr>
            <a:r>
              <a:rPr lang="de-DE" dirty="0" smtClean="0"/>
              <a:t>Vorgehen</a:t>
            </a:r>
          </a:p>
          <a:p>
            <a:pPr>
              <a:lnSpc>
                <a:spcPct val="150000"/>
              </a:lnSpc>
              <a:spcAft>
                <a:spcPts val="600"/>
              </a:spcAft>
              <a:buFont typeface="Arial" panose="020B0604020202020204" pitchFamily="34" charset="0"/>
              <a:buChar char="•"/>
            </a:pPr>
            <a:r>
              <a:rPr lang="de-DE" dirty="0" smtClean="0"/>
              <a:t>Ergebnisse</a:t>
            </a:r>
          </a:p>
          <a:p>
            <a:pPr>
              <a:lnSpc>
                <a:spcPct val="150000"/>
              </a:lnSpc>
              <a:spcAft>
                <a:spcPts val="600"/>
              </a:spcAft>
              <a:buFont typeface="Arial" panose="020B0604020202020204" pitchFamily="34" charset="0"/>
              <a:buChar char="•"/>
            </a:pPr>
            <a:r>
              <a:rPr lang="de-DE" dirty="0" smtClean="0"/>
              <a:t>Fazit</a:t>
            </a:r>
          </a:p>
          <a:p>
            <a:pPr>
              <a:lnSpc>
                <a:spcPct val="150000"/>
              </a:lnSpc>
              <a:spcAft>
                <a:spcPts val="600"/>
              </a:spcAft>
              <a:buFont typeface="Arial" panose="020B0604020202020204" pitchFamily="34" charset="0"/>
              <a:buChar char="•"/>
            </a:pPr>
            <a:r>
              <a:rPr lang="de-DE" dirty="0" smtClean="0"/>
              <a:t>Ausblick</a:t>
            </a:r>
          </a:p>
          <a:p>
            <a:pPr>
              <a:buFont typeface="Arial" panose="020B0604020202020204" pitchFamily="34" charset="0"/>
              <a:buChar char="•"/>
            </a:pPr>
            <a:endParaRPr lang="de-DE" dirty="0" smtClean="0"/>
          </a:p>
          <a:p>
            <a:pPr>
              <a:buFont typeface="Arial" panose="020B0604020202020204" pitchFamily="34" charset="0"/>
              <a:buChar char="•"/>
            </a:pPr>
            <a:endParaRPr lang="de-DE" dirty="0"/>
          </a:p>
        </p:txBody>
      </p:sp>
      <p:sp>
        <p:nvSpPr>
          <p:cNvPr id="6" name="Titel 5"/>
          <p:cNvSpPr>
            <a:spLocks noGrp="1"/>
          </p:cNvSpPr>
          <p:nvPr>
            <p:ph type="title"/>
          </p:nvPr>
        </p:nvSpPr>
        <p:spPr>
          <a:xfrm>
            <a:off x="630001" y="351299"/>
            <a:ext cx="9780091" cy="443198"/>
          </a:xfrm>
        </p:spPr>
        <p:txBody>
          <a:bodyPr/>
          <a:lstStyle/>
          <a:p>
            <a:r>
              <a:rPr lang="de-DE" dirty="0" smtClean="0"/>
              <a:t>Übersicht</a:t>
            </a:r>
            <a:endParaRPr lang="de-DE" dirty="0"/>
          </a:p>
        </p:txBody>
      </p:sp>
      <p:pic>
        <p:nvPicPr>
          <p:cNvPr id="3" name="Grafik 2"/>
          <p:cNvPicPr>
            <a:picLocks noChangeAspect="1"/>
          </p:cNvPicPr>
          <p:nvPr/>
        </p:nvPicPr>
        <p:blipFill rotWithShape="1">
          <a:blip r:embed="rId3">
            <a:extLst>
              <a:ext uri="{28A0092B-C50C-407E-A947-70E740481C1C}">
                <a14:useLocalDpi xmlns:a14="http://schemas.microsoft.com/office/drawing/2010/main" val="0"/>
              </a:ext>
            </a:extLst>
          </a:blip>
          <a:srcRect l="32731" r="21492"/>
          <a:stretch/>
        </p:blipFill>
        <p:spPr>
          <a:xfrm>
            <a:off x="6076335" y="1176269"/>
            <a:ext cx="5710065" cy="5312798"/>
          </a:xfrm>
          <a:prstGeom prst="rect">
            <a:avLst/>
          </a:prstGeom>
        </p:spPr>
      </p:pic>
      <p:sp>
        <p:nvSpPr>
          <p:cNvPr id="5" name="Textfeld 4"/>
          <p:cNvSpPr txBox="1"/>
          <p:nvPr/>
        </p:nvSpPr>
        <p:spPr>
          <a:xfrm>
            <a:off x="6076335" y="6489067"/>
            <a:ext cx="6181200" cy="230832"/>
          </a:xfrm>
          <a:prstGeom prst="rect">
            <a:avLst/>
          </a:prstGeom>
          <a:noFill/>
          <a:ln w="3175">
            <a:noFill/>
          </a:ln>
        </p:spPr>
        <p:txBody>
          <a:bodyPr wrap="square" lIns="0" tIns="0" rIns="0" bIns="0" rtlCol="0">
            <a:spAutoFit/>
          </a:bodyPr>
          <a:lstStyle/>
          <a:p>
            <a:pPr>
              <a:buClr>
                <a:schemeClr val="accent1"/>
              </a:buClr>
              <a:buSzPct val="85000"/>
            </a:pPr>
            <a:r>
              <a:rPr lang="de-DE" sz="800" dirty="0" smtClean="0"/>
              <a:t>Quelle: https</a:t>
            </a:r>
            <a:r>
              <a:rPr lang="de-DE" sz="800" dirty="0"/>
              <a:t>://bertelsmann.sharepoint.com/sites/bportal_asys_insight/functions/marketing/AsySitePages/aSMarketingPictures.aspx</a:t>
            </a:r>
          </a:p>
          <a:p>
            <a:pPr>
              <a:buClr>
                <a:schemeClr val="accent1"/>
              </a:buClr>
              <a:buSzPct val="85000"/>
            </a:pPr>
            <a:endParaRPr lang="de-DE" sz="700" dirty="0" err="1" smtClean="0"/>
          </a:p>
        </p:txBody>
      </p:sp>
    </p:spTree>
    <p:extLst>
      <p:ext uri="{BB962C8B-B14F-4D97-AF65-F5344CB8AC3E}">
        <p14:creationId xmlns:p14="http://schemas.microsoft.com/office/powerpoint/2010/main" val="7188907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8" name="Google Shape;398;p33"/>
          <p:cNvSpPr txBox="1">
            <a:spLocks noGrp="1"/>
          </p:cNvSpPr>
          <p:nvPr>
            <p:ph type="dt" sz="half" idx="10"/>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399" name="Google Shape;399;p33"/>
          <p:cNvSpPr txBox="1">
            <a:spLocks noGrp="1"/>
          </p:cNvSpPr>
          <p:nvPr>
            <p:ph type="ftr" sz="quarter" idx="11"/>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400" name="Google Shape;400;p33"/>
          <p:cNvSpPr txBox="1">
            <a:spLocks noGrp="1"/>
          </p:cNvSpPr>
          <p:nvPr>
            <p:ph type="sldNum" sz="quarter" idx="12"/>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de-DE"/>
              <a:t>20</a:t>
            </a:fld>
            <a:endParaRPr/>
          </a:p>
        </p:txBody>
      </p:sp>
      <p:sp>
        <p:nvSpPr>
          <p:cNvPr id="401" name="Google Shape;401;p33"/>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a:t>Ausblick</a:t>
            </a:r>
            <a:endParaRPr/>
          </a:p>
        </p:txBody>
      </p:sp>
      <p:pic>
        <p:nvPicPr>
          <p:cNvPr id="4" name="Bildplatzhalter 3"/>
          <p:cNvPicPr>
            <a:picLocks noGrp="1" noChangeAspect="1"/>
          </p:cNvPicPr>
          <p:nvPr>
            <p:ph type="pic" idx="4294967295"/>
          </p:nvPr>
        </p:nvPicPr>
        <p:blipFill>
          <a:blip r:embed="rId3">
            <a:extLst>
              <a:ext uri="{28A0092B-C50C-407E-A947-70E740481C1C}">
                <a14:useLocalDpi xmlns:a14="http://schemas.microsoft.com/office/drawing/2010/main" val="0"/>
              </a:ext>
            </a:extLst>
          </a:blip>
          <a:srcRect l="21138" r="21138"/>
          <a:stretch>
            <a:fillRect/>
          </a:stretch>
        </p:blipFill>
        <p:spPr>
          <a:xfrm>
            <a:off x="630001" y="1389867"/>
            <a:ext cx="4229100" cy="4895850"/>
          </a:xfrm>
        </p:spPr>
      </p:pic>
      <p:sp>
        <p:nvSpPr>
          <p:cNvPr id="3" name="Rechteck 2"/>
          <p:cNvSpPr/>
          <p:nvPr/>
        </p:nvSpPr>
        <p:spPr>
          <a:xfrm>
            <a:off x="4924800" y="1389867"/>
            <a:ext cx="6620399" cy="604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Anwendung</a:t>
            </a:r>
          </a:p>
        </p:txBody>
      </p:sp>
      <p:sp>
        <p:nvSpPr>
          <p:cNvPr id="12" name="Rechteck 11"/>
          <p:cNvSpPr/>
          <p:nvPr/>
        </p:nvSpPr>
        <p:spPr>
          <a:xfrm>
            <a:off x="4924800" y="3165713"/>
            <a:ext cx="6620399" cy="60453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SAP Cloud </a:t>
            </a:r>
            <a:r>
              <a:rPr lang="de-DE" sz="2000" dirty="0" err="1" smtClean="0"/>
              <a:t>Platform</a:t>
            </a:r>
            <a:endParaRPr lang="de-DE" sz="2000" dirty="0" smtClean="0"/>
          </a:p>
        </p:txBody>
      </p:sp>
      <p:sp>
        <p:nvSpPr>
          <p:cNvPr id="13" name="Rechteck 12"/>
          <p:cNvSpPr/>
          <p:nvPr/>
        </p:nvSpPr>
        <p:spPr>
          <a:xfrm>
            <a:off x="4924800" y="3892267"/>
            <a:ext cx="2160000" cy="596133"/>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accent1"/>
                </a:solidFill>
                <a:effectLst>
                  <a:outerShdw blurRad="38100" dist="25400" dir="5400000" algn="ctr" rotWithShape="0">
                    <a:srgbClr val="6E747A">
                      <a:alpha val="43000"/>
                    </a:srgbClr>
                  </a:outerShdw>
                </a:effectLst>
              </a:rPr>
              <a:t>Produktiver Einsatz</a:t>
            </a:r>
          </a:p>
        </p:txBody>
      </p:sp>
      <p:sp>
        <p:nvSpPr>
          <p:cNvPr id="18" name="Rechteck 17"/>
          <p:cNvSpPr/>
          <p:nvPr/>
        </p:nvSpPr>
        <p:spPr>
          <a:xfrm>
            <a:off x="7150501" y="3892268"/>
            <a:ext cx="2160000" cy="596133"/>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accent1"/>
                </a:solidFill>
                <a:effectLst>
                  <a:outerShdw blurRad="38100" dist="25400" dir="5400000" algn="ctr" rotWithShape="0">
                    <a:srgbClr val="6E747A">
                      <a:alpha val="43000"/>
                    </a:srgbClr>
                  </a:outerShdw>
                </a:effectLst>
              </a:rPr>
              <a:t>Konkurrenz-produkte</a:t>
            </a:r>
          </a:p>
        </p:txBody>
      </p:sp>
      <p:sp>
        <p:nvSpPr>
          <p:cNvPr id="19" name="Rechteck 18"/>
          <p:cNvSpPr/>
          <p:nvPr/>
        </p:nvSpPr>
        <p:spPr>
          <a:xfrm>
            <a:off x="9394891" y="3892268"/>
            <a:ext cx="2160000" cy="596133"/>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accent1"/>
                </a:solidFill>
                <a:effectLst>
                  <a:outerShdw blurRad="38100" dist="25400" dir="5400000" algn="ctr" rotWithShape="0">
                    <a:srgbClr val="6E747A">
                      <a:alpha val="43000"/>
                    </a:srgbClr>
                  </a:outerShdw>
                </a:effectLst>
              </a:rPr>
              <a:t>Nicht-Cloud-Lösungen</a:t>
            </a:r>
          </a:p>
        </p:txBody>
      </p:sp>
      <p:sp>
        <p:nvSpPr>
          <p:cNvPr id="16" name="Rechteck 15"/>
          <p:cNvSpPr/>
          <p:nvPr/>
        </p:nvSpPr>
        <p:spPr>
          <a:xfrm>
            <a:off x="4924800" y="2125467"/>
            <a:ext cx="3276000" cy="5961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Erweiterung</a:t>
            </a:r>
          </a:p>
        </p:txBody>
      </p:sp>
      <p:sp>
        <p:nvSpPr>
          <p:cNvPr id="17" name="Rechteck 16"/>
          <p:cNvSpPr/>
          <p:nvPr/>
        </p:nvSpPr>
        <p:spPr>
          <a:xfrm>
            <a:off x="8269199" y="2125466"/>
            <a:ext cx="3276000" cy="5961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a:t>SAP S/4 HANA Backend</a:t>
            </a:r>
          </a:p>
        </p:txBody>
      </p:sp>
      <p:sp>
        <p:nvSpPr>
          <p:cNvPr id="21" name="Textfeld 20"/>
          <p:cNvSpPr txBox="1"/>
          <p:nvPr/>
        </p:nvSpPr>
        <p:spPr>
          <a:xfrm>
            <a:off x="630000" y="6285717"/>
            <a:ext cx="6181200" cy="230832"/>
          </a:xfrm>
          <a:prstGeom prst="rect">
            <a:avLst/>
          </a:prstGeom>
          <a:noFill/>
          <a:ln w="3175">
            <a:noFill/>
          </a:ln>
        </p:spPr>
        <p:txBody>
          <a:bodyPr wrap="square" lIns="0" tIns="0" rIns="0" bIns="0" rtlCol="0">
            <a:spAutoFit/>
          </a:bodyPr>
          <a:lstStyle/>
          <a:p>
            <a:pPr>
              <a:buClr>
                <a:schemeClr val="accent1"/>
              </a:buClr>
              <a:buSzPct val="85000"/>
            </a:pPr>
            <a:r>
              <a:rPr lang="de-DE" sz="800" dirty="0" smtClean="0"/>
              <a:t>Quelle: https</a:t>
            </a:r>
            <a:r>
              <a:rPr lang="de-DE" sz="800" dirty="0"/>
              <a:t>://bertelsmann.sharepoint.com/sites/bportal_asys_insight/functions/marketing/AsySitePages/aSMarketingPictures.aspx</a:t>
            </a:r>
          </a:p>
          <a:p>
            <a:pPr>
              <a:buClr>
                <a:schemeClr val="accent1"/>
              </a:buClr>
              <a:buSzPct val="85000"/>
            </a:pPr>
            <a:endParaRPr lang="de-DE" sz="700" dirty="0" err="1" smtClean="0"/>
          </a:p>
        </p:txBody>
      </p:sp>
    </p:spTree>
    <p:extLst>
      <p:ext uri="{BB962C8B-B14F-4D97-AF65-F5344CB8AC3E}">
        <p14:creationId xmlns:p14="http://schemas.microsoft.com/office/powerpoint/2010/main" val="23918826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8" name="Google Shape;398;p33"/>
          <p:cNvSpPr txBox="1">
            <a:spLocks noGrp="1"/>
          </p:cNvSpPr>
          <p:nvPr>
            <p:ph type="dt" sz="half" idx="10"/>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399" name="Google Shape;399;p33"/>
          <p:cNvSpPr txBox="1">
            <a:spLocks noGrp="1"/>
          </p:cNvSpPr>
          <p:nvPr>
            <p:ph type="ftr" sz="quarter" idx="11"/>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400" name="Google Shape;400;p33"/>
          <p:cNvSpPr txBox="1">
            <a:spLocks noGrp="1"/>
          </p:cNvSpPr>
          <p:nvPr>
            <p:ph type="sldNum" sz="quarter" idx="12"/>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de-DE"/>
              <a:t>21</a:t>
            </a:fld>
            <a:endParaRPr/>
          </a:p>
        </p:txBody>
      </p:sp>
      <p:sp>
        <p:nvSpPr>
          <p:cNvPr id="401" name="Google Shape;401;p33"/>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a:t>Ausblick</a:t>
            </a:r>
            <a:endParaRPr/>
          </a:p>
        </p:txBody>
      </p:sp>
      <p:pic>
        <p:nvPicPr>
          <p:cNvPr id="4" name="Bildplatzhalter 3"/>
          <p:cNvPicPr>
            <a:picLocks noGrp="1" noChangeAspect="1"/>
          </p:cNvPicPr>
          <p:nvPr>
            <p:ph type="pic" idx="4294967295"/>
          </p:nvPr>
        </p:nvPicPr>
        <p:blipFill>
          <a:blip r:embed="rId3">
            <a:extLst>
              <a:ext uri="{28A0092B-C50C-407E-A947-70E740481C1C}">
                <a14:useLocalDpi xmlns:a14="http://schemas.microsoft.com/office/drawing/2010/main" val="0"/>
              </a:ext>
            </a:extLst>
          </a:blip>
          <a:srcRect l="21138" r="21138"/>
          <a:stretch>
            <a:fillRect/>
          </a:stretch>
        </p:blipFill>
        <p:spPr>
          <a:xfrm>
            <a:off x="630001" y="1389867"/>
            <a:ext cx="4229100" cy="4895850"/>
          </a:xfrm>
        </p:spPr>
      </p:pic>
      <p:sp>
        <p:nvSpPr>
          <p:cNvPr id="3" name="Rechteck 2"/>
          <p:cNvSpPr/>
          <p:nvPr/>
        </p:nvSpPr>
        <p:spPr>
          <a:xfrm>
            <a:off x="4924800" y="1389867"/>
            <a:ext cx="6620399" cy="604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Anwendung</a:t>
            </a:r>
          </a:p>
        </p:txBody>
      </p:sp>
      <p:sp>
        <p:nvSpPr>
          <p:cNvPr id="12" name="Rechteck 11"/>
          <p:cNvSpPr/>
          <p:nvPr/>
        </p:nvSpPr>
        <p:spPr>
          <a:xfrm>
            <a:off x="4924800" y="3165713"/>
            <a:ext cx="6620399" cy="60453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SAP Cloud </a:t>
            </a:r>
            <a:r>
              <a:rPr lang="de-DE" sz="2000" dirty="0" err="1" smtClean="0"/>
              <a:t>Platform</a:t>
            </a:r>
            <a:endParaRPr lang="de-DE" sz="2000" dirty="0" smtClean="0"/>
          </a:p>
        </p:txBody>
      </p:sp>
      <p:sp>
        <p:nvSpPr>
          <p:cNvPr id="13" name="Rechteck 12"/>
          <p:cNvSpPr/>
          <p:nvPr/>
        </p:nvSpPr>
        <p:spPr>
          <a:xfrm>
            <a:off x="4924800" y="3892267"/>
            <a:ext cx="2160000" cy="596133"/>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accent1"/>
                </a:solidFill>
                <a:effectLst>
                  <a:outerShdw blurRad="38100" dist="25400" dir="5400000" algn="ctr" rotWithShape="0">
                    <a:srgbClr val="6E747A">
                      <a:alpha val="43000"/>
                    </a:srgbClr>
                  </a:outerShdw>
                </a:effectLst>
              </a:rPr>
              <a:t>Produktiver Einsatz</a:t>
            </a:r>
          </a:p>
        </p:txBody>
      </p:sp>
      <p:sp>
        <p:nvSpPr>
          <p:cNvPr id="14" name="Rechteck 13"/>
          <p:cNvSpPr/>
          <p:nvPr/>
        </p:nvSpPr>
        <p:spPr>
          <a:xfrm>
            <a:off x="4924800" y="4932517"/>
            <a:ext cx="6620399" cy="604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Systeme</a:t>
            </a:r>
          </a:p>
        </p:txBody>
      </p:sp>
      <p:sp>
        <p:nvSpPr>
          <p:cNvPr id="18" name="Rechteck 17"/>
          <p:cNvSpPr/>
          <p:nvPr/>
        </p:nvSpPr>
        <p:spPr>
          <a:xfrm>
            <a:off x="7150501" y="3892268"/>
            <a:ext cx="2160000" cy="596133"/>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accent1"/>
                </a:solidFill>
                <a:effectLst>
                  <a:outerShdw blurRad="38100" dist="25400" dir="5400000" algn="ctr" rotWithShape="0">
                    <a:srgbClr val="6E747A">
                      <a:alpha val="43000"/>
                    </a:srgbClr>
                  </a:outerShdw>
                </a:effectLst>
              </a:rPr>
              <a:t>Konkurrenz-produkte</a:t>
            </a:r>
          </a:p>
        </p:txBody>
      </p:sp>
      <p:sp>
        <p:nvSpPr>
          <p:cNvPr id="21" name="Rechteck 20"/>
          <p:cNvSpPr/>
          <p:nvPr/>
        </p:nvSpPr>
        <p:spPr>
          <a:xfrm>
            <a:off x="4924800" y="5681184"/>
            <a:ext cx="3276000" cy="59613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2-Faktor-Authentifizierung</a:t>
            </a:r>
          </a:p>
        </p:txBody>
      </p:sp>
      <p:sp>
        <p:nvSpPr>
          <p:cNvPr id="22" name="Rechteck 21"/>
          <p:cNvSpPr/>
          <p:nvPr/>
        </p:nvSpPr>
        <p:spPr>
          <a:xfrm>
            <a:off x="8269199" y="5681183"/>
            <a:ext cx="3276000" cy="59613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SSO</a:t>
            </a:r>
          </a:p>
        </p:txBody>
      </p:sp>
      <p:sp>
        <p:nvSpPr>
          <p:cNvPr id="24" name="Rechteck 23"/>
          <p:cNvSpPr/>
          <p:nvPr/>
        </p:nvSpPr>
        <p:spPr>
          <a:xfrm>
            <a:off x="4924800" y="2125467"/>
            <a:ext cx="3276000" cy="5961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Erweiterung</a:t>
            </a:r>
          </a:p>
        </p:txBody>
      </p:sp>
      <p:sp>
        <p:nvSpPr>
          <p:cNvPr id="25" name="Rechteck 24"/>
          <p:cNvSpPr/>
          <p:nvPr/>
        </p:nvSpPr>
        <p:spPr>
          <a:xfrm>
            <a:off x="8269199" y="2125466"/>
            <a:ext cx="3276000" cy="5961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a:t>SAP S/4 HANA Backend</a:t>
            </a:r>
          </a:p>
        </p:txBody>
      </p:sp>
      <p:sp>
        <p:nvSpPr>
          <p:cNvPr id="27" name="Rechteck 26"/>
          <p:cNvSpPr/>
          <p:nvPr/>
        </p:nvSpPr>
        <p:spPr>
          <a:xfrm>
            <a:off x="9394891" y="3892268"/>
            <a:ext cx="2160000" cy="596133"/>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accent1"/>
                </a:solidFill>
                <a:effectLst>
                  <a:outerShdw blurRad="38100" dist="25400" dir="5400000" algn="ctr" rotWithShape="0">
                    <a:srgbClr val="6E747A">
                      <a:alpha val="43000"/>
                    </a:srgbClr>
                  </a:outerShdw>
                </a:effectLst>
              </a:rPr>
              <a:t>Nicht-Cloud-Lösungen</a:t>
            </a:r>
          </a:p>
        </p:txBody>
      </p:sp>
      <p:sp>
        <p:nvSpPr>
          <p:cNvPr id="2" name="Textfeld 1"/>
          <p:cNvSpPr txBox="1"/>
          <p:nvPr/>
        </p:nvSpPr>
        <p:spPr>
          <a:xfrm>
            <a:off x="630000" y="6285717"/>
            <a:ext cx="6181200" cy="230832"/>
          </a:xfrm>
          <a:prstGeom prst="rect">
            <a:avLst/>
          </a:prstGeom>
          <a:noFill/>
          <a:ln w="3175">
            <a:noFill/>
          </a:ln>
        </p:spPr>
        <p:txBody>
          <a:bodyPr wrap="square" lIns="0" tIns="0" rIns="0" bIns="0" rtlCol="0">
            <a:spAutoFit/>
          </a:bodyPr>
          <a:lstStyle/>
          <a:p>
            <a:pPr>
              <a:buClr>
                <a:schemeClr val="accent1"/>
              </a:buClr>
              <a:buSzPct val="85000"/>
            </a:pPr>
            <a:r>
              <a:rPr lang="de-DE" sz="800" dirty="0" smtClean="0"/>
              <a:t>Quelle: https</a:t>
            </a:r>
            <a:r>
              <a:rPr lang="de-DE" sz="800" dirty="0"/>
              <a:t>://bertelsmann.sharepoint.com/sites/bportal_asys_insight/functions/marketing/AsySitePages/aSMarketingPictures.aspx</a:t>
            </a:r>
          </a:p>
          <a:p>
            <a:pPr>
              <a:buClr>
                <a:schemeClr val="accent1"/>
              </a:buClr>
              <a:buSzPct val="85000"/>
            </a:pPr>
            <a:endParaRPr lang="de-DE" sz="700" dirty="0" err="1" smtClean="0"/>
          </a:p>
        </p:txBody>
      </p:sp>
    </p:spTree>
    <p:extLst>
      <p:ext uri="{BB962C8B-B14F-4D97-AF65-F5344CB8AC3E}">
        <p14:creationId xmlns:p14="http://schemas.microsoft.com/office/powerpoint/2010/main" val="24948618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7"/>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436" name="Google Shape;436;p37"/>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437" name="Google Shape;437;p37"/>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22</a:t>
            </a:fld>
            <a:endParaRPr sz="800">
              <a:solidFill>
                <a:srgbClr val="686868"/>
              </a:solidFill>
              <a:latin typeface="Calibri"/>
              <a:ea typeface="Calibri"/>
              <a:cs typeface="Calibri"/>
              <a:sym typeface="Calibri"/>
            </a:endParaRPr>
          </a:p>
        </p:txBody>
      </p:sp>
      <p:sp>
        <p:nvSpPr>
          <p:cNvPr id="438" name="Google Shape;438;p37"/>
          <p:cNvSpPr txBox="1">
            <a:spLocks noGrp="1"/>
          </p:cNvSpPr>
          <p:nvPr>
            <p:ph type="body" idx="1"/>
          </p:nvPr>
        </p:nvSpPr>
        <p:spPr>
          <a:xfrm>
            <a:off x="629999" y="1260000"/>
            <a:ext cx="10915199" cy="330552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accent1"/>
              </a:buClr>
              <a:buSzPts val="1530"/>
              <a:buFont typeface="Noto Sans Symbols"/>
              <a:buNone/>
            </a:pPr>
            <a:r>
              <a:rPr lang="de-DE" sz="1800" b="0" i="0" u="sng" strike="noStrike" cap="none" dirty="0">
                <a:solidFill>
                  <a:schemeClr val="hlink"/>
                </a:solidFill>
                <a:latin typeface="Calibri"/>
                <a:ea typeface="Calibri"/>
                <a:cs typeface="Calibri"/>
                <a:sym typeface="Calibri"/>
                <a:hlinkClick r:id="rId3"/>
              </a:rPr>
              <a:t>https://help.sap.com/doc/saphelp_dimp50/5.0/de-DE/49/2dfe88088b11d396a9006094b9867b/content.htm</a:t>
            </a: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r>
              <a:rPr lang="de-DE" sz="1800" b="0" i="0" u="sng" strike="noStrike" cap="none" dirty="0">
                <a:solidFill>
                  <a:schemeClr val="hlink"/>
                </a:solidFill>
                <a:latin typeface="Calibri"/>
                <a:ea typeface="Calibri"/>
                <a:cs typeface="Calibri"/>
                <a:sym typeface="Calibri"/>
                <a:hlinkClick r:id="rId4"/>
              </a:rPr>
              <a:t>https://blogs.sap.com/2016/10/31/sap-fiori-2.0-now-available/</a:t>
            </a: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r>
              <a:rPr lang="de-DE" sz="1800" b="0" i="0" u="sng" strike="noStrike" cap="none" dirty="0">
                <a:solidFill>
                  <a:schemeClr val="hlink"/>
                </a:solidFill>
                <a:latin typeface="Calibri"/>
                <a:ea typeface="Calibri"/>
                <a:cs typeface="Calibri"/>
                <a:sym typeface="Calibri"/>
                <a:hlinkClick r:id="rId5"/>
              </a:rPr>
              <a:t>http://craveinfotech.com/sap-cfsm-crave-field-service-manager/sap-cloud-platform-sap-cp/</a:t>
            </a: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r>
              <a:rPr lang="de-DE" sz="1800" b="0" i="0" u="sng" strike="noStrike" cap="none" dirty="0">
                <a:solidFill>
                  <a:schemeClr val="hlink"/>
                </a:solidFill>
                <a:latin typeface="Calibri"/>
                <a:ea typeface="Calibri"/>
                <a:cs typeface="Calibri"/>
                <a:sym typeface="Calibri"/>
                <a:hlinkClick r:id="rId6"/>
              </a:rPr>
              <a:t>https://www.pmmag.com/articles/100624-customizing-the-client-experience</a:t>
            </a: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r>
              <a:rPr lang="de-DE" sz="1800" b="0" i="0" u="sng" strike="noStrike" cap="none" dirty="0">
                <a:solidFill>
                  <a:schemeClr val="hlink"/>
                </a:solidFill>
                <a:latin typeface="Calibri"/>
                <a:ea typeface="Calibri"/>
                <a:cs typeface="Calibri"/>
                <a:sym typeface="Calibri"/>
                <a:hlinkClick r:id="rId7"/>
              </a:rPr>
              <a:t>https://</a:t>
            </a:r>
            <a:r>
              <a:rPr lang="de-DE" sz="1800" b="0" i="0" u="sng" strike="noStrike" cap="none" dirty="0" smtClean="0">
                <a:solidFill>
                  <a:schemeClr val="hlink"/>
                </a:solidFill>
                <a:latin typeface="Calibri"/>
                <a:ea typeface="Calibri"/>
                <a:cs typeface="Calibri"/>
                <a:sym typeface="Calibri"/>
                <a:hlinkClick r:id="rId7"/>
              </a:rPr>
              <a:t>twitter.com/SAPWebIDE</a:t>
            </a:r>
            <a:endParaRPr lang="de-DE" sz="1800" b="0" i="0" u="sng" strike="noStrike" cap="none" dirty="0" smtClean="0">
              <a:solidFill>
                <a:schemeClr val="hlink"/>
              </a:solidFill>
              <a:latin typeface="Calibri"/>
              <a:ea typeface="Calibri"/>
              <a:cs typeface="Calibri"/>
              <a:sym typeface="Calibri"/>
            </a:endParaRPr>
          </a:p>
          <a:p>
            <a:pPr marL="0" lvl="0" indent="0">
              <a:spcBef>
                <a:spcPts val="360"/>
              </a:spcBef>
              <a:buSzPts val="1530"/>
            </a:pPr>
            <a:r>
              <a:rPr lang="de-DE" sz="1800" dirty="0">
                <a:hlinkClick r:id="rId8"/>
              </a:rPr>
              <a:t>https://</a:t>
            </a:r>
            <a:r>
              <a:rPr lang="de-DE" sz="1800" dirty="0" smtClean="0">
                <a:hlinkClick r:id="rId8"/>
              </a:rPr>
              <a:t>bertelsmann.sharepoint.com/sites/bportal_asys_insight/functions/marketing/AsySitePages/aSMarketingPictures.aspx</a:t>
            </a:r>
            <a:endParaRPr lang="de-DE" sz="1800" dirty="0" smtClean="0"/>
          </a:p>
          <a:p>
            <a:pPr marL="0" lvl="0" indent="0">
              <a:spcBef>
                <a:spcPts val="360"/>
              </a:spcBef>
              <a:buSzPts val="1530"/>
            </a:pPr>
            <a:r>
              <a:rPr lang="de-DE" sz="1800" dirty="0">
                <a:hlinkClick r:id="rId9"/>
              </a:rPr>
              <a:t>https://mission-mobile.de/sap-fiori</a:t>
            </a:r>
            <a:r>
              <a:rPr lang="de-DE" sz="1800" dirty="0" smtClean="0">
                <a:hlinkClick r:id="rId9"/>
              </a:rPr>
              <a:t>/</a:t>
            </a:r>
            <a:endParaRPr lang="de-DE" sz="1800" dirty="0" smtClean="0"/>
          </a:p>
          <a:p>
            <a:pPr marL="0" lvl="0" indent="0">
              <a:spcBef>
                <a:spcPts val="360"/>
              </a:spcBef>
              <a:buSzPts val="1530"/>
            </a:pPr>
            <a:r>
              <a:rPr lang="de-DE" sz="1800" dirty="0">
                <a:hlinkClick r:id="rId10"/>
              </a:rPr>
              <a:t>https://innovabee.de/blog-zur-einfuehrung-von-sap-s4hana-mit-sap-simple-finance-bei-innovabee</a:t>
            </a:r>
            <a:r>
              <a:rPr lang="de-DE" sz="1800" dirty="0" smtClean="0">
                <a:hlinkClick r:id="rId10"/>
              </a:rPr>
              <a:t>/</a:t>
            </a:r>
            <a:endParaRPr lang="de-DE" sz="1800" dirty="0" smtClean="0"/>
          </a:p>
          <a:p>
            <a:pPr marL="0" lvl="0" indent="0">
              <a:spcBef>
                <a:spcPts val="360"/>
              </a:spcBef>
              <a:buSzPts val="1530"/>
            </a:pPr>
            <a:endParaRPr lang="de-DE" sz="1800" dirty="0" smtClean="0"/>
          </a:p>
          <a:p>
            <a:pPr marL="0" lvl="0" indent="0">
              <a:spcBef>
                <a:spcPts val="360"/>
              </a:spcBef>
              <a:buSzPts val="1530"/>
            </a:pPr>
            <a:endParaRPr lang="de-DE" sz="1800" dirty="0" smtClean="0"/>
          </a:p>
          <a:p>
            <a:pPr marL="0" lvl="0" indent="0">
              <a:spcBef>
                <a:spcPts val="360"/>
              </a:spcBef>
              <a:buSzPts val="1530"/>
            </a:pPr>
            <a:endParaRPr lang="de-DE" sz="1800" dirty="0" smtClean="0"/>
          </a:p>
          <a:p>
            <a:pPr marL="0" lvl="0" indent="0">
              <a:spcBef>
                <a:spcPts val="360"/>
              </a:spcBef>
              <a:buSzPts val="1530"/>
            </a:pP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endParaRPr sz="1800" b="0" i="0" u="none" strike="noStrike" cap="none" dirty="0">
              <a:solidFill>
                <a:schemeClr val="dk1"/>
              </a:solidFill>
              <a:latin typeface="Calibri"/>
              <a:ea typeface="Calibri"/>
              <a:cs typeface="Calibri"/>
              <a:sym typeface="Calibri"/>
            </a:endParaRPr>
          </a:p>
          <a:p>
            <a:pPr marL="0" marR="0" lvl="0" indent="0" algn="l" rtl="0">
              <a:spcBef>
                <a:spcPts val="400"/>
              </a:spcBef>
              <a:spcAft>
                <a:spcPts val="0"/>
              </a:spcAft>
              <a:buClr>
                <a:schemeClr val="accent1"/>
              </a:buClr>
              <a:buSzPts val="1700"/>
              <a:buFont typeface="Noto Sans Symbols"/>
              <a:buNone/>
            </a:pPr>
            <a:endParaRPr sz="2000" b="0" i="0" u="none" strike="noStrike" cap="none" dirty="0">
              <a:solidFill>
                <a:schemeClr val="dk1"/>
              </a:solidFill>
              <a:latin typeface="Calibri"/>
              <a:ea typeface="Calibri"/>
              <a:cs typeface="Calibri"/>
              <a:sym typeface="Calibri"/>
            </a:endParaRPr>
          </a:p>
        </p:txBody>
      </p:sp>
      <p:sp>
        <p:nvSpPr>
          <p:cNvPr id="439" name="Google Shape;439;p37"/>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Quellen</a:t>
            </a:r>
            <a:endParaRPr sz="3200" b="0" i="0" u="none" strike="noStrike" cap="none">
              <a:solidFill>
                <a:schemeClr val="accent1"/>
              </a:solidFill>
              <a:latin typeface="Calibri"/>
              <a:ea typeface="Calibri"/>
              <a:cs typeface="Calibri"/>
              <a:sym typeface="Calibri"/>
            </a:endParaRPr>
          </a:p>
        </p:txBody>
      </p:sp>
    </p:spTree>
    <p:extLst>
      <p:ext uri="{BB962C8B-B14F-4D97-AF65-F5344CB8AC3E}">
        <p14:creationId xmlns:p14="http://schemas.microsoft.com/office/powerpoint/2010/main" val="24608979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72"/>
          <p:cNvSpPr txBox="1">
            <a:spLocks noGrp="1"/>
          </p:cNvSpPr>
          <p:nvPr>
            <p:ph type="title"/>
          </p:nvPr>
        </p:nvSpPr>
        <p:spPr>
          <a:xfrm>
            <a:off x="637158" y="3423668"/>
            <a:ext cx="10919504" cy="773295"/>
          </a:xfrm>
          <a:prstGeom prst="rect">
            <a:avLst/>
          </a:prstGeom>
          <a:noFill/>
          <a:ln>
            <a:noFill/>
          </a:ln>
        </p:spPr>
        <p:txBody>
          <a:bodyPr spcFirstLastPara="1" wrap="square" lIns="0" tIns="0" rIns="0" bIns="95250" anchor="ctr" anchorCtr="0">
            <a:noAutofit/>
          </a:bodyPr>
          <a:lstStyle/>
          <a:p>
            <a:pPr marL="0" marR="0" lvl="0" indent="0" algn="ctr" rtl="0">
              <a:lnSpc>
                <a:spcPct val="90000"/>
              </a:lnSpc>
              <a:spcBef>
                <a:spcPts val="0"/>
              </a:spcBef>
              <a:spcAft>
                <a:spcPts val="0"/>
              </a:spcAft>
              <a:buClr>
                <a:schemeClr val="accent1"/>
              </a:buClr>
              <a:buSzPts val="4800"/>
              <a:buFont typeface="Calibri"/>
              <a:buNone/>
            </a:pPr>
            <a:r>
              <a:rPr lang="de-DE" sz="4800" b="0" i="0" u="none" strike="noStrike" cap="none">
                <a:solidFill>
                  <a:schemeClr val="accent1"/>
                </a:solidFill>
                <a:latin typeface="Calibri"/>
                <a:ea typeface="Calibri"/>
                <a:cs typeface="Calibri"/>
                <a:sym typeface="Calibri"/>
              </a:rPr>
              <a:t>Vielen Dank für Ihre Aufmerksamkeit!</a:t>
            </a:r>
            <a:endParaRPr sz="4800" b="0" i="0" u="none" strike="noStrike" cap="none">
              <a:solidFill>
                <a:schemeClr val="accent1"/>
              </a:solidFill>
              <a:latin typeface="Calibri"/>
              <a:ea typeface="Calibri"/>
              <a:cs typeface="Calibri"/>
              <a:sym typeface="Calibri"/>
            </a:endParaRPr>
          </a:p>
        </p:txBody>
      </p:sp>
      <p:sp>
        <p:nvSpPr>
          <p:cNvPr id="964" name="Google Shape;964;p72"/>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965" name="Google Shape;965;p72"/>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966" name="Google Shape;966;p72"/>
          <p:cNvSpPr txBox="1"/>
          <p:nvPr/>
        </p:nvSpPr>
        <p:spPr>
          <a:xfrm>
            <a:off x="634999" y="5945188"/>
            <a:ext cx="10918825" cy="18466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accent1"/>
              </a:buClr>
              <a:buSzPts val="1020"/>
              <a:buFont typeface="Noto Sans Symbols"/>
              <a:buNone/>
            </a:pPr>
            <a:r>
              <a:rPr lang="de-DE" sz="1200" cap="none" dirty="0">
                <a:solidFill>
                  <a:srgbClr val="0070C0"/>
                </a:solidFill>
                <a:latin typeface="Calibri"/>
                <a:ea typeface="Calibri"/>
                <a:cs typeface="Calibri"/>
                <a:sym typeface="Calibri"/>
              </a:rPr>
              <a:t>Kontakt: </a:t>
            </a:r>
            <a:r>
              <a:rPr lang="de-DE" sz="1200" cap="none" dirty="0" smtClean="0">
                <a:solidFill>
                  <a:srgbClr val="0070C0"/>
                </a:solidFill>
                <a:latin typeface="Calibri"/>
                <a:ea typeface="Calibri"/>
                <a:cs typeface="Calibri"/>
                <a:sym typeface="Calibri"/>
              </a:rPr>
              <a:t>Angela Stöckert | </a:t>
            </a:r>
            <a:r>
              <a:rPr lang="de-DE" sz="1200" cap="none" dirty="0">
                <a:solidFill>
                  <a:srgbClr val="0070C0"/>
                </a:solidFill>
                <a:latin typeface="Calibri"/>
                <a:ea typeface="Calibri"/>
                <a:cs typeface="Calibri"/>
                <a:sym typeface="Calibri"/>
              </a:rPr>
              <a:t>+49 </a:t>
            </a:r>
            <a:r>
              <a:rPr lang="de-DE" sz="1200" dirty="0" smtClean="0">
                <a:solidFill>
                  <a:srgbClr val="0070C0"/>
                </a:solidFill>
                <a:latin typeface="Calibri"/>
                <a:ea typeface="Calibri"/>
                <a:cs typeface="Calibri"/>
                <a:sym typeface="Calibri"/>
              </a:rPr>
              <a:t>341 463 363 07</a:t>
            </a:r>
            <a:r>
              <a:rPr lang="de-DE" sz="1200" cap="none" dirty="0" smtClean="0">
                <a:solidFill>
                  <a:srgbClr val="0070C0"/>
                </a:solidFill>
                <a:latin typeface="Calibri"/>
                <a:ea typeface="Calibri"/>
                <a:cs typeface="Calibri"/>
                <a:sym typeface="Calibri"/>
              </a:rPr>
              <a:t> </a:t>
            </a:r>
            <a:r>
              <a:rPr lang="de-DE" sz="1200" cap="none" dirty="0">
                <a:solidFill>
                  <a:srgbClr val="0070C0"/>
                </a:solidFill>
                <a:latin typeface="Calibri"/>
                <a:ea typeface="Calibri"/>
                <a:cs typeface="Calibri"/>
                <a:sym typeface="Calibri"/>
              </a:rPr>
              <a:t>| </a:t>
            </a:r>
            <a:r>
              <a:rPr lang="de-DE" sz="1200" u="sng" cap="none" dirty="0" smtClean="0">
                <a:solidFill>
                  <a:schemeClr val="hlink"/>
                </a:solidFill>
                <a:latin typeface="Calibri"/>
                <a:ea typeface="Calibri"/>
                <a:cs typeface="Calibri"/>
                <a:sym typeface="Calibri"/>
              </a:rPr>
              <a:t>angela.stoeckert@googlemail.com</a:t>
            </a:r>
            <a:endParaRPr sz="1200" cap="none" dirty="0">
              <a:solidFill>
                <a:srgbClr val="0070C0"/>
              </a:solidFill>
              <a:latin typeface="Calibri"/>
              <a:ea typeface="Calibri"/>
              <a:cs typeface="Calibri"/>
              <a:sym typeface="Calibri"/>
            </a:endParaRPr>
          </a:p>
        </p:txBody>
      </p:sp>
      <p:sp>
        <p:nvSpPr>
          <p:cNvPr id="967" name="Google Shape;967;p72"/>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23</a:t>
            </a:fld>
            <a:endParaRPr sz="800">
              <a:solidFill>
                <a:srgbClr val="686868"/>
              </a:solidFill>
              <a:latin typeface="Calibri"/>
              <a:ea typeface="Calibri"/>
              <a:cs typeface="Calibri"/>
              <a:sym typeface="Calibri"/>
            </a:endParaRPr>
          </a:p>
        </p:txBody>
      </p:sp>
    </p:spTree>
    <p:extLst>
      <p:ext uri="{BB962C8B-B14F-4D97-AF65-F5344CB8AC3E}">
        <p14:creationId xmlns:p14="http://schemas.microsoft.com/office/powerpoint/2010/main" val="24816964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FFA13611-AB10-49A7-A5B9-4647961EF9E7}" type="datetime3">
              <a:rPr lang="de-DE" smtClean="0"/>
              <a:t>15/09/18</a:t>
            </a:fld>
            <a:endParaRPr lang="de-DE"/>
          </a:p>
        </p:txBody>
      </p:sp>
      <p:sp>
        <p:nvSpPr>
          <p:cNvPr id="4" name="Fußzeilenplatzhalter 3"/>
          <p:cNvSpPr>
            <a:spLocks noGrp="1"/>
          </p:cNvSpPr>
          <p:nvPr>
            <p:ph type="ftr" sz="quarter" idx="11"/>
          </p:nvPr>
        </p:nvSpPr>
        <p:spPr/>
        <p:txBody>
          <a:bodyPr/>
          <a:lstStyle/>
          <a:p>
            <a:r>
              <a:rPr lang="de-DE" smtClean="0"/>
              <a:t>| Name | Arvato Systems | Kunde </a:t>
            </a:r>
            <a:endParaRPr lang="de-DE"/>
          </a:p>
        </p:txBody>
      </p:sp>
      <p:sp>
        <p:nvSpPr>
          <p:cNvPr id="5" name="Foliennummernplatzhalter 4"/>
          <p:cNvSpPr>
            <a:spLocks noGrp="1"/>
          </p:cNvSpPr>
          <p:nvPr>
            <p:ph type="sldNum" sz="quarter" idx="12"/>
          </p:nvPr>
        </p:nvSpPr>
        <p:spPr/>
        <p:txBody>
          <a:bodyPr/>
          <a:lstStyle/>
          <a:p>
            <a:fld id="{A5FE0BE9-2605-47C0-8F30-F383CC1BC3CC}" type="slidenum">
              <a:rPr lang="de-DE" smtClean="0"/>
              <a:t>24</a:t>
            </a:fld>
            <a:endParaRPr lang="de-DE"/>
          </a:p>
        </p:txBody>
      </p:sp>
      <p:sp>
        <p:nvSpPr>
          <p:cNvPr id="6" name="Textplatzhalter 5"/>
          <p:cNvSpPr>
            <a:spLocks noGrp="1"/>
          </p:cNvSpPr>
          <p:nvPr>
            <p:ph type="body" sz="quarter" idx="13"/>
          </p:nvPr>
        </p:nvSpPr>
        <p:spPr>
          <a:xfrm>
            <a:off x="629999" y="1260000"/>
            <a:ext cx="10915199" cy="5119200"/>
          </a:xfrm>
        </p:spPr>
        <p:txBody>
          <a:bodyPr numCol="2"/>
          <a:lstStyle/>
          <a:p>
            <a:pPr marL="342900" indent="-342900">
              <a:buFont typeface="Arial" panose="020B0604020202020204" pitchFamily="34" charset="0"/>
              <a:buChar char="•"/>
            </a:pPr>
            <a:r>
              <a:rPr lang="de-DE" dirty="0" smtClean="0">
                <a:hlinkClick r:id="rId2" action="ppaction://hlinksldjump"/>
              </a:rPr>
              <a:t>Architektur der Anwendung</a:t>
            </a:r>
          </a:p>
          <a:p>
            <a:pPr marL="342900" indent="-342900">
              <a:buFont typeface="Arial" panose="020B0604020202020204" pitchFamily="34" charset="0"/>
              <a:buChar char="•"/>
            </a:pPr>
            <a:r>
              <a:rPr lang="de-DE" dirty="0" smtClean="0">
                <a:hlinkClick r:id="rId2" action="ppaction://hlinksldjump"/>
              </a:rPr>
              <a:t>Arvato </a:t>
            </a:r>
            <a:r>
              <a:rPr lang="de-DE" dirty="0" smtClean="0">
                <a:hlinkClick r:id="rId2" action="ppaction://hlinksldjump"/>
              </a:rPr>
              <a:t>Systems Perdata</a:t>
            </a:r>
            <a:endParaRPr lang="de-DE" dirty="0" smtClean="0"/>
          </a:p>
          <a:p>
            <a:pPr marL="342900" indent="-342900">
              <a:buFont typeface="Arial" panose="020B0604020202020204" pitchFamily="34" charset="0"/>
              <a:buChar char="•"/>
            </a:pPr>
            <a:r>
              <a:rPr lang="de-DE" dirty="0" smtClean="0">
                <a:hlinkClick r:id="rId3" action="ppaction://hlinksldjump"/>
              </a:rPr>
              <a:t>Cloud </a:t>
            </a:r>
            <a:r>
              <a:rPr lang="de-DE" dirty="0" err="1" smtClean="0">
                <a:hlinkClick r:id="rId3" action="ppaction://hlinksldjump"/>
              </a:rPr>
              <a:t>Foundry</a:t>
            </a:r>
            <a:r>
              <a:rPr lang="de-DE" dirty="0" smtClean="0">
                <a:hlinkClick r:id="rId3" action="ppaction://hlinksldjump"/>
              </a:rPr>
              <a:t> Umgebung</a:t>
            </a:r>
            <a:endParaRPr lang="de-DE" dirty="0" smtClean="0"/>
          </a:p>
          <a:p>
            <a:pPr marL="342900" indent="-342900">
              <a:buFont typeface="Arial" panose="020B0604020202020204" pitchFamily="34" charset="0"/>
              <a:buChar char="•"/>
            </a:pPr>
            <a:r>
              <a:rPr lang="de-DE" dirty="0" smtClean="0">
                <a:hlinkClick r:id="rId4" action="ppaction://hlinksldjump"/>
              </a:rPr>
              <a:t>Dienste auf der SAP Cloud </a:t>
            </a:r>
            <a:r>
              <a:rPr lang="de-DE" dirty="0" err="1" smtClean="0">
                <a:hlinkClick r:id="rId4" action="ppaction://hlinksldjump"/>
              </a:rPr>
              <a:t>Platform</a:t>
            </a:r>
            <a:endParaRPr lang="de-DE" dirty="0" smtClean="0"/>
          </a:p>
          <a:p>
            <a:pPr marL="342900" indent="-342900">
              <a:buFont typeface="Arial" panose="020B0604020202020204" pitchFamily="34" charset="0"/>
              <a:buChar char="•"/>
            </a:pPr>
            <a:r>
              <a:rPr lang="de-DE" dirty="0" smtClean="0">
                <a:hlinkClick r:id="rId5" action="ppaction://hlinksldjump"/>
              </a:rPr>
              <a:t>Dienstebenen SAP Cloud </a:t>
            </a:r>
            <a:r>
              <a:rPr lang="de-DE" dirty="0" err="1" smtClean="0">
                <a:hlinkClick r:id="rId5" action="ppaction://hlinksldjump"/>
              </a:rPr>
              <a:t>Platform</a:t>
            </a:r>
            <a:endParaRPr lang="de-DE" dirty="0" smtClean="0"/>
          </a:p>
          <a:p>
            <a:pPr marL="342900" indent="-342900">
              <a:buFont typeface="Arial" panose="020B0604020202020204" pitchFamily="34" charset="0"/>
              <a:buChar char="•"/>
            </a:pPr>
            <a:r>
              <a:rPr lang="de-DE" dirty="0" smtClean="0">
                <a:hlinkClick r:id="rId6" action="ppaction://hlinksldjump"/>
              </a:rPr>
              <a:t>Funktionale Anforderungen</a:t>
            </a:r>
            <a:endParaRPr lang="de-DE" dirty="0" smtClean="0"/>
          </a:p>
          <a:p>
            <a:pPr marL="342900" indent="-342900">
              <a:buFont typeface="Arial" panose="020B0604020202020204" pitchFamily="34" charset="0"/>
              <a:buChar char="•"/>
            </a:pPr>
            <a:r>
              <a:rPr lang="de-DE" dirty="0" smtClean="0">
                <a:hlinkClick r:id="rId7" action="ppaction://hlinksldjump"/>
              </a:rPr>
              <a:t>Geschichte des SAP </a:t>
            </a:r>
            <a:r>
              <a:rPr lang="de-DE" dirty="0" smtClean="0">
                <a:hlinkClick r:id="rId7" action="ppaction://hlinksldjump"/>
              </a:rPr>
              <a:t>ERP</a:t>
            </a:r>
            <a:endParaRPr lang="de-DE" dirty="0" smtClean="0"/>
          </a:p>
          <a:p>
            <a:pPr marL="342900" indent="-342900">
              <a:buFont typeface="Arial" panose="020B0604020202020204" pitchFamily="34" charset="0"/>
              <a:buChar char="•"/>
            </a:pPr>
            <a:r>
              <a:rPr lang="de-DE" dirty="0" smtClean="0">
                <a:hlinkClick r:id="rId8" action="ppaction://hlinksldjump"/>
              </a:rPr>
              <a:t>OData-Dienst</a:t>
            </a:r>
            <a:endParaRPr lang="de-DE" dirty="0" smtClean="0"/>
          </a:p>
          <a:p>
            <a:pPr marL="342900" indent="-342900">
              <a:buFont typeface="Arial" panose="020B0604020202020204" pitchFamily="34" charset="0"/>
              <a:buChar char="•"/>
            </a:pPr>
            <a:r>
              <a:rPr lang="de-DE" dirty="0" smtClean="0">
                <a:hlinkClick r:id="rId9" action="ppaction://hlinksldjump"/>
              </a:rPr>
              <a:t>Regionen in der SAP Cloud </a:t>
            </a:r>
            <a:r>
              <a:rPr lang="de-DE" dirty="0" err="1" smtClean="0">
                <a:hlinkClick r:id="rId9" action="ppaction://hlinksldjump"/>
              </a:rPr>
              <a:t>Platform</a:t>
            </a:r>
            <a:endParaRPr lang="de-DE" dirty="0" smtClean="0"/>
          </a:p>
          <a:p>
            <a:pPr marL="342900" indent="-342900">
              <a:buFont typeface="Arial" panose="020B0604020202020204" pitchFamily="34" charset="0"/>
              <a:buChar char="•"/>
            </a:pPr>
            <a:r>
              <a:rPr lang="de-DE" dirty="0" smtClean="0">
                <a:hlinkClick r:id="rId10" action="ppaction://hlinksldjump"/>
              </a:rPr>
              <a:t>SAP App Store</a:t>
            </a:r>
            <a:endParaRPr lang="de-DE" dirty="0" smtClean="0"/>
          </a:p>
          <a:p>
            <a:pPr marL="342900" indent="-342900">
              <a:buFont typeface="Arial" panose="020B0604020202020204" pitchFamily="34" charset="0"/>
              <a:buChar char="•"/>
            </a:pPr>
            <a:r>
              <a:rPr lang="de-DE" dirty="0" smtClean="0">
                <a:hlinkClick r:id="rId11" action="ppaction://hlinksldjump"/>
              </a:rPr>
              <a:t>SAP Cloud Connector</a:t>
            </a:r>
            <a:endParaRPr lang="de-DE" dirty="0" smtClean="0"/>
          </a:p>
          <a:p>
            <a:pPr marL="342900" indent="-342900">
              <a:buFont typeface="Arial" panose="020B0604020202020204" pitchFamily="34" charset="0"/>
              <a:buChar char="•"/>
            </a:pPr>
            <a:r>
              <a:rPr lang="de-DE" dirty="0" smtClean="0">
                <a:hlinkClick r:id="rId12" action="ppaction://hlinksldjump"/>
              </a:rPr>
              <a:t>SAP Cloud </a:t>
            </a:r>
            <a:r>
              <a:rPr lang="de-DE" dirty="0" err="1" smtClean="0">
                <a:hlinkClick r:id="rId12" action="ppaction://hlinksldjump"/>
              </a:rPr>
              <a:t>Platform</a:t>
            </a:r>
            <a:r>
              <a:rPr lang="de-DE" dirty="0" smtClean="0">
                <a:hlinkClick r:id="rId12" action="ppaction://hlinksldjump"/>
              </a:rPr>
              <a:t> (Auszug)</a:t>
            </a:r>
            <a:endParaRPr lang="de-DE" dirty="0" smtClean="0"/>
          </a:p>
          <a:p>
            <a:pPr marL="342900" indent="-342900">
              <a:buFont typeface="Arial" panose="020B0604020202020204" pitchFamily="34" charset="0"/>
              <a:buChar char="•"/>
            </a:pPr>
            <a:r>
              <a:rPr lang="de-DE" dirty="0" smtClean="0">
                <a:hlinkClick r:id="rId13" action="ppaction://hlinksldjump"/>
              </a:rPr>
              <a:t>SAP </a:t>
            </a:r>
            <a:r>
              <a:rPr lang="de-DE" dirty="0" smtClean="0">
                <a:hlinkClick r:id="rId13" action="ppaction://hlinksldjump"/>
              </a:rPr>
              <a:t>Fiori</a:t>
            </a:r>
            <a:endParaRPr lang="de-DE" dirty="0" smtClean="0"/>
          </a:p>
          <a:p>
            <a:pPr marL="342900" indent="-342900">
              <a:buFont typeface="Arial" panose="020B0604020202020204" pitchFamily="34" charset="0"/>
              <a:buChar char="•"/>
            </a:pPr>
            <a:r>
              <a:rPr lang="de-DE" dirty="0" smtClean="0">
                <a:hlinkClick r:id="rId14" action="ppaction://hlinksldjump"/>
              </a:rPr>
              <a:t>SAP Fiori Apps Reference Library</a:t>
            </a:r>
            <a:endParaRPr lang="de-DE" dirty="0" smtClean="0"/>
          </a:p>
          <a:p>
            <a:pPr marL="342900" indent="-342900">
              <a:buFont typeface="Arial" panose="020B0604020202020204" pitchFamily="34" charset="0"/>
              <a:buChar char="•"/>
            </a:pPr>
            <a:r>
              <a:rPr lang="de-DE" dirty="0" smtClean="0">
                <a:hlinkClick r:id="rId15" action="ppaction://hlinksldjump"/>
              </a:rPr>
              <a:t>SAP Fiori Launchpad</a:t>
            </a:r>
            <a:endParaRPr lang="de-DE" dirty="0" smtClean="0"/>
          </a:p>
          <a:p>
            <a:pPr marL="342900" indent="-342900">
              <a:buFont typeface="Arial" panose="020B0604020202020204" pitchFamily="34" charset="0"/>
              <a:buChar char="•"/>
            </a:pPr>
            <a:r>
              <a:rPr lang="de-DE" dirty="0" smtClean="0">
                <a:hlinkClick r:id="rId16" action="ppaction://hlinksldjump"/>
              </a:rPr>
              <a:t>SAP HANA</a:t>
            </a:r>
            <a:endParaRPr lang="de-DE" dirty="0" smtClean="0"/>
          </a:p>
          <a:p>
            <a:pPr marL="342900" indent="-342900">
              <a:buFont typeface="Arial" panose="020B0604020202020204" pitchFamily="34" charset="0"/>
              <a:buChar char="•"/>
            </a:pPr>
            <a:r>
              <a:rPr lang="de-DE" dirty="0" smtClean="0">
                <a:hlinkClick r:id="rId17" action="ppaction://hlinksldjump"/>
              </a:rPr>
              <a:t>SAPUI5 / </a:t>
            </a:r>
            <a:r>
              <a:rPr lang="de-DE" dirty="0" smtClean="0">
                <a:hlinkClick r:id="rId17" action="ppaction://hlinksldjump"/>
              </a:rPr>
              <a:t>OpenUI5</a:t>
            </a:r>
            <a:endParaRPr lang="de-DE" dirty="0" smtClean="0"/>
          </a:p>
          <a:p>
            <a:pPr marL="342900" indent="-342900">
              <a:buFont typeface="Arial" panose="020B0604020202020204" pitchFamily="34" charset="0"/>
              <a:buChar char="•"/>
            </a:pPr>
            <a:r>
              <a:rPr lang="de-DE" dirty="0" smtClean="0">
                <a:hlinkClick r:id="rId18" action="ppaction://hlinksldjump"/>
              </a:rPr>
              <a:t>Sicherheit</a:t>
            </a:r>
            <a:endParaRPr lang="de-DE" dirty="0" smtClean="0"/>
          </a:p>
          <a:p>
            <a:pPr marL="342900" indent="-342900">
              <a:buFont typeface="Arial" panose="020B0604020202020204" pitchFamily="34" charset="0"/>
              <a:buChar char="•"/>
            </a:pPr>
            <a:r>
              <a:rPr lang="de-DE" dirty="0" smtClean="0">
                <a:hlinkClick r:id="rId19" action="ppaction://hlinksldjump"/>
              </a:rPr>
              <a:t>Vergleich zwischen SAP ERP und SAP S/4 HANA</a:t>
            </a:r>
            <a:endParaRPr lang="de-DE" dirty="0" smtClean="0"/>
          </a:p>
          <a:p>
            <a:pPr marL="342900" indent="-342900">
              <a:buFont typeface="Arial" panose="020B0604020202020204" pitchFamily="34" charset="0"/>
              <a:buChar char="•"/>
            </a:pPr>
            <a:r>
              <a:rPr lang="de-DE" dirty="0" smtClean="0">
                <a:hlinkClick r:id="rId20" action="ppaction://hlinksldjump"/>
              </a:rPr>
              <a:t>Testzugänge</a:t>
            </a:r>
            <a:endParaRPr lang="de-DE" dirty="0" smtClean="0"/>
          </a:p>
          <a:p>
            <a:pPr marL="342900" indent="-342900">
              <a:buFont typeface="Arial" panose="020B0604020202020204" pitchFamily="34" charset="0"/>
              <a:buChar char="•"/>
            </a:pPr>
            <a:r>
              <a:rPr lang="de-DE" dirty="0" smtClean="0">
                <a:hlinkClick r:id="rId21" action="ppaction://hlinksldjump"/>
              </a:rPr>
              <a:t>Thesen</a:t>
            </a:r>
            <a:endParaRPr lang="de-DE" dirty="0" smtClean="0"/>
          </a:p>
          <a:p>
            <a:pPr marL="342900" indent="-342900">
              <a:buFont typeface="Arial" panose="020B0604020202020204" pitchFamily="34" charset="0"/>
              <a:buChar char="•"/>
            </a:pPr>
            <a:r>
              <a:rPr lang="de-DE" dirty="0" smtClean="0">
                <a:hlinkClick r:id="rId22" action="ppaction://hlinksldjump"/>
              </a:rPr>
              <a:t>Umsetzungsschritte</a:t>
            </a:r>
            <a:endParaRPr lang="de-DE" dirty="0" smtClean="0"/>
          </a:p>
          <a:p>
            <a:pPr marL="342900" indent="-342900">
              <a:buFont typeface="Arial" panose="020B0604020202020204" pitchFamily="34" charset="0"/>
              <a:buChar char="•"/>
            </a:pPr>
            <a:r>
              <a:rPr lang="de-DE" dirty="0" smtClean="0">
                <a:hlinkClick r:id="rId23" action="ppaction://hlinksldjump"/>
              </a:rPr>
              <a:t>Verfügbarkeit</a:t>
            </a:r>
            <a:endParaRPr lang="de-DE" dirty="0" smtClean="0"/>
          </a:p>
          <a:p>
            <a:pPr marL="342900" indent="-342900">
              <a:buFont typeface="Arial" panose="020B0604020202020204" pitchFamily="34" charset="0"/>
              <a:buChar char="•"/>
            </a:pPr>
            <a:r>
              <a:rPr lang="de-DE" dirty="0" smtClean="0">
                <a:hlinkClick r:id="rId24" action="ppaction://hlinksldjump"/>
              </a:rPr>
              <a:t>Zielgruppe „Andere“</a:t>
            </a:r>
            <a:endParaRPr lang="de-DE" dirty="0" smtClean="0"/>
          </a:p>
          <a:p>
            <a:pPr marL="342900" indent="-342900">
              <a:buFont typeface="Arial" panose="020B0604020202020204" pitchFamily="34" charset="0"/>
              <a:buChar char="•"/>
            </a:pPr>
            <a:endParaRPr lang="de-DE" dirty="0" smtClean="0"/>
          </a:p>
          <a:p>
            <a:pPr marL="342900" indent="-342900">
              <a:buFont typeface="Arial" panose="020B0604020202020204" pitchFamily="34" charset="0"/>
              <a:buChar char="•"/>
            </a:pPr>
            <a:endParaRPr lang="de-DE" dirty="0" smtClean="0"/>
          </a:p>
          <a:p>
            <a:pPr marL="342900" indent="-342900">
              <a:buFont typeface="Arial" panose="020B0604020202020204" pitchFamily="34" charset="0"/>
              <a:buChar char="•"/>
            </a:pPr>
            <a:endParaRPr lang="de-DE" dirty="0" smtClean="0"/>
          </a:p>
          <a:p>
            <a:pPr marL="342900" indent="-342900">
              <a:buFont typeface="Arial" panose="020B0604020202020204" pitchFamily="34" charset="0"/>
              <a:buChar char="•"/>
            </a:pPr>
            <a:endParaRPr lang="de-DE" dirty="0"/>
          </a:p>
        </p:txBody>
      </p:sp>
      <p:sp>
        <p:nvSpPr>
          <p:cNvPr id="2" name="Titel 1"/>
          <p:cNvSpPr>
            <a:spLocks noGrp="1"/>
          </p:cNvSpPr>
          <p:nvPr>
            <p:ph type="title"/>
          </p:nvPr>
        </p:nvSpPr>
        <p:spPr>
          <a:xfrm>
            <a:off x="630001" y="351299"/>
            <a:ext cx="9780091" cy="443198"/>
          </a:xfrm>
        </p:spPr>
        <p:txBody>
          <a:bodyPr/>
          <a:lstStyle/>
          <a:p>
            <a:r>
              <a:rPr lang="de-DE" dirty="0" smtClean="0"/>
              <a:t>Reserve</a:t>
            </a:r>
            <a:endParaRPr lang="de-DE" dirty="0"/>
          </a:p>
        </p:txBody>
      </p:sp>
    </p:spTree>
    <p:extLst>
      <p:ext uri="{BB962C8B-B14F-4D97-AF65-F5344CB8AC3E}">
        <p14:creationId xmlns:p14="http://schemas.microsoft.com/office/powerpoint/2010/main" val="36997344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7"/>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147" name="Google Shape;147;p17"/>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dirty="0" smtClean="0">
                <a:solidFill>
                  <a:schemeClr val="accent1"/>
                </a:solidFill>
                <a:latin typeface="Calibri"/>
                <a:ea typeface="Calibri"/>
                <a:cs typeface="Calibri"/>
                <a:sym typeface="Calibri"/>
              </a:rPr>
              <a:t>Arvato Systems Perdata GmbH</a:t>
            </a:r>
            <a:endParaRPr dirty="0"/>
          </a:p>
        </p:txBody>
      </p:sp>
      <p:sp>
        <p:nvSpPr>
          <p:cNvPr id="169" name="Google Shape;169;p17"/>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smtClean="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170" name="Google Shape;170;p17"/>
          <p:cNvSpPr txBox="1">
            <a:spLocks noGrp="1"/>
          </p:cNvSpPr>
          <p:nvPr>
            <p:ph type="sldNum" idx="12"/>
          </p:nvPr>
        </p:nvSpPr>
        <p:spPr>
          <a:xfrm>
            <a:off x="11044656"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25</a:t>
            </a:fld>
            <a:endParaRPr sz="800">
              <a:solidFill>
                <a:srgbClr val="686868"/>
              </a:solidFill>
              <a:latin typeface="Calibri"/>
              <a:ea typeface="Calibri"/>
              <a:cs typeface="Calibri"/>
              <a:sym typeface="Calibri"/>
            </a:endParaRPr>
          </a:p>
        </p:txBody>
      </p:sp>
      <p:sp>
        <p:nvSpPr>
          <p:cNvPr id="164" name="Google Shape;448;p38">
            <a:hlinkClick r:id="rId3" action="ppaction://hlinksldjump"/>
          </p:cNvPr>
          <p:cNvSpPr/>
          <p:nvPr/>
        </p:nvSpPr>
        <p:spPr>
          <a:xfrm>
            <a:off x="665062" y="1235445"/>
            <a:ext cx="1980000" cy="1980000"/>
          </a:xfrm>
          <a:prstGeom prst="rect">
            <a:avLst/>
          </a:prstGeom>
          <a:solidFill>
            <a:schemeClr val="accent4"/>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dirty="0">
                <a:solidFill>
                  <a:srgbClr val="FFFFFF"/>
                </a:solidFill>
                <a:latin typeface="Calibri"/>
                <a:ea typeface="Calibri"/>
                <a:cs typeface="Calibri"/>
                <a:sym typeface="Calibri"/>
              </a:rPr>
              <a:t>SAP Business </a:t>
            </a:r>
            <a:br>
              <a:rPr lang="de-DE" sz="2000" b="1" i="0" u="none" strike="noStrike" cap="none" dirty="0">
                <a:solidFill>
                  <a:srgbClr val="FFFFFF"/>
                </a:solidFill>
                <a:latin typeface="Calibri"/>
                <a:ea typeface="Calibri"/>
                <a:cs typeface="Calibri"/>
                <a:sym typeface="Calibri"/>
              </a:rPr>
            </a:br>
            <a:r>
              <a:rPr lang="de-DE" sz="2000" b="1" i="0" u="none" strike="noStrike" cap="none" dirty="0" smtClean="0">
                <a:solidFill>
                  <a:srgbClr val="FFFFFF"/>
                </a:solidFill>
                <a:latin typeface="Calibri"/>
                <a:ea typeface="Calibri"/>
                <a:cs typeface="Calibri"/>
                <a:sym typeface="Calibri"/>
              </a:rPr>
              <a:t>Modules</a:t>
            </a:r>
            <a:endParaRPr dirty="0"/>
          </a:p>
        </p:txBody>
      </p:sp>
      <p:sp>
        <p:nvSpPr>
          <p:cNvPr id="163" name="Google Shape;447;p38">
            <a:hlinkClick r:id="rId4" action="ppaction://hlinksldjump"/>
          </p:cNvPr>
          <p:cNvSpPr/>
          <p:nvPr/>
        </p:nvSpPr>
        <p:spPr>
          <a:xfrm>
            <a:off x="2279090" y="2870477"/>
            <a:ext cx="1980000" cy="1980000"/>
          </a:xfrm>
          <a:prstGeom prst="rect">
            <a:avLst/>
          </a:prstGeom>
          <a:solidFill>
            <a:schemeClr val="accent1"/>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dirty="0">
                <a:solidFill>
                  <a:srgbClr val="FFFFFF"/>
                </a:solidFill>
                <a:latin typeface="Calibri"/>
                <a:ea typeface="Calibri"/>
                <a:cs typeface="Calibri"/>
                <a:sym typeface="Calibri"/>
              </a:rPr>
              <a:t>SAP Utilities</a:t>
            </a:r>
            <a:br>
              <a:rPr lang="de-DE" sz="2000" b="1" i="0" u="none" strike="noStrike" cap="none" dirty="0">
                <a:solidFill>
                  <a:srgbClr val="FFFFFF"/>
                </a:solidFill>
                <a:latin typeface="Calibri"/>
                <a:ea typeface="Calibri"/>
                <a:cs typeface="Calibri"/>
                <a:sym typeface="Calibri"/>
              </a:rPr>
            </a:br>
            <a:endParaRPr sz="2000" b="1" i="0" u="none" strike="noStrike" cap="none" dirty="0">
              <a:solidFill>
                <a:srgbClr val="FFFFFF"/>
              </a:solidFill>
              <a:latin typeface="Calibri"/>
              <a:ea typeface="Calibri"/>
              <a:cs typeface="Calibri"/>
              <a:sym typeface="Calibri"/>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dirty="0">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dirty="0">
              <a:solidFill>
                <a:srgbClr val="FFFFFF"/>
              </a:solidFill>
              <a:latin typeface="Calibri"/>
              <a:ea typeface="Calibri"/>
              <a:cs typeface="Calibri"/>
              <a:sym typeface="Calibri"/>
            </a:endParaRPr>
          </a:p>
        </p:txBody>
      </p:sp>
      <p:sp>
        <p:nvSpPr>
          <p:cNvPr id="165" name="Google Shape;449;p38">
            <a:hlinkClick r:id="rId4" action="ppaction://hlinksldjump"/>
          </p:cNvPr>
          <p:cNvSpPr/>
          <p:nvPr/>
        </p:nvSpPr>
        <p:spPr>
          <a:xfrm>
            <a:off x="621231" y="4339784"/>
            <a:ext cx="1980000" cy="1980000"/>
          </a:xfrm>
          <a:prstGeom prst="rect">
            <a:avLst/>
          </a:prstGeom>
          <a:solidFill>
            <a:schemeClr val="accent6"/>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dirty="0">
                <a:solidFill>
                  <a:srgbClr val="FFFFFF"/>
                </a:solidFill>
                <a:latin typeface="Calibri"/>
                <a:ea typeface="Calibri"/>
                <a:cs typeface="Calibri"/>
                <a:sym typeface="Calibri"/>
              </a:rPr>
              <a:t>SAP Database &amp; </a:t>
            </a:r>
            <a:br>
              <a:rPr lang="de-DE" sz="2000" b="1" i="0" u="none" strike="noStrike" cap="none" dirty="0">
                <a:solidFill>
                  <a:srgbClr val="FFFFFF"/>
                </a:solidFill>
                <a:latin typeface="Calibri"/>
                <a:ea typeface="Calibri"/>
                <a:cs typeface="Calibri"/>
                <a:sym typeface="Calibri"/>
              </a:rPr>
            </a:br>
            <a:r>
              <a:rPr lang="de-DE" sz="2000" b="1" i="0" u="none" strike="noStrike" cap="none" dirty="0" smtClean="0">
                <a:solidFill>
                  <a:srgbClr val="FFFFFF"/>
                </a:solidFill>
                <a:latin typeface="Calibri"/>
                <a:ea typeface="Calibri"/>
                <a:cs typeface="Calibri"/>
                <a:sym typeface="Calibri"/>
              </a:rPr>
              <a:t>Technologies</a:t>
            </a:r>
            <a:endParaRPr dirty="0"/>
          </a:p>
        </p:txBody>
      </p:sp>
      <p:pic>
        <p:nvPicPr>
          <p:cNvPr id="167" name="Google Shape;459;p38"/>
          <p:cNvPicPr preferRelativeResize="0"/>
          <p:nvPr/>
        </p:nvPicPr>
        <p:blipFill rotWithShape="1">
          <a:blip r:embed="rId5">
            <a:alphaModFix/>
          </a:blip>
          <a:srcRect/>
          <a:stretch/>
        </p:blipFill>
        <p:spPr>
          <a:xfrm>
            <a:off x="802161" y="5737784"/>
            <a:ext cx="432000" cy="432000"/>
          </a:xfrm>
          <a:prstGeom prst="rect">
            <a:avLst/>
          </a:prstGeom>
          <a:noFill/>
          <a:ln>
            <a:noFill/>
          </a:ln>
        </p:spPr>
      </p:pic>
      <p:pic>
        <p:nvPicPr>
          <p:cNvPr id="168" name="Google Shape;464;p38"/>
          <p:cNvPicPr preferRelativeResize="0"/>
          <p:nvPr/>
        </p:nvPicPr>
        <p:blipFill rotWithShape="1">
          <a:blip r:embed="rId6">
            <a:alphaModFix/>
          </a:blip>
          <a:srcRect/>
          <a:stretch/>
        </p:blipFill>
        <p:spPr>
          <a:xfrm>
            <a:off x="3646160" y="4266904"/>
            <a:ext cx="496015" cy="447357"/>
          </a:xfrm>
          <a:prstGeom prst="rect">
            <a:avLst/>
          </a:prstGeom>
          <a:noFill/>
          <a:ln>
            <a:noFill/>
          </a:ln>
        </p:spPr>
      </p:pic>
      <p:pic>
        <p:nvPicPr>
          <p:cNvPr id="227" name="Google Shape;456;p38"/>
          <p:cNvPicPr preferRelativeResize="0"/>
          <p:nvPr/>
        </p:nvPicPr>
        <p:blipFill rotWithShape="1">
          <a:blip r:embed="rId7">
            <a:alphaModFix/>
          </a:blip>
          <a:srcRect/>
          <a:stretch/>
        </p:blipFill>
        <p:spPr>
          <a:xfrm>
            <a:off x="802161" y="2651519"/>
            <a:ext cx="432000" cy="432000"/>
          </a:xfrm>
          <a:prstGeom prst="rect">
            <a:avLst/>
          </a:prstGeom>
          <a:noFill/>
          <a:ln>
            <a:noFill/>
          </a:ln>
        </p:spPr>
      </p:pic>
      <p:grpSp>
        <p:nvGrpSpPr>
          <p:cNvPr id="228" name="Gruppieren 227"/>
          <p:cNvGrpSpPr/>
          <p:nvPr/>
        </p:nvGrpSpPr>
        <p:grpSpPr>
          <a:xfrm>
            <a:off x="4440809" y="1650463"/>
            <a:ext cx="3528000" cy="977462"/>
            <a:chOff x="611759" y="1644164"/>
            <a:chExt cx="3528000" cy="977462"/>
          </a:xfrm>
        </p:grpSpPr>
        <p:sp>
          <p:nvSpPr>
            <p:cNvPr id="229" name="Rechteck 228"/>
            <p:cNvSpPr/>
            <p:nvPr/>
          </p:nvSpPr>
          <p:spPr>
            <a:xfrm>
              <a:off x="611759" y="1644164"/>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pic>
          <p:nvPicPr>
            <p:cNvPr id="230" name="Picture 6" descr="http://www.moers-stadtportal.de/mediastore/Portal/Articles/stadtleben_dienstleistungen/behoerden/ENI_Logo_1.jp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390154" y="1803974"/>
              <a:ext cx="1971210" cy="6578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1" name="Gruppieren 230"/>
          <p:cNvGrpSpPr/>
          <p:nvPr/>
        </p:nvGrpSpPr>
        <p:grpSpPr>
          <a:xfrm>
            <a:off x="8095099" y="5160617"/>
            <a:ext cx="3528000" cy="977462"/>
            <a:chOff x="4314735" y="1644164"/>
            <a:chExt cx="3528000" cy="977462"/>
          </a:xfrm>
        </p:grpSpPr>
        <p:sp>
          <p:nvSpPr>
            <p:cNvPr id="232" name="Rechteck 231"/>
            <p:cNvSpPr/>
            <p:nvPr/>
          </p:nvSpPr>
          <p:spPr>
            <a:xfrm>
              <a:off x="4314735" y="1644164"/>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pic>
          <p:nvPicPr>
            <p:cNvPr id="233" name="Grafik 232"/>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062869" y="1835506"/>
              <a:ext cx="2031731" cy="601755"/>
            </a:xfrm>
            <a:prstGeom prst="rect">
              <a:avLst/>
            </a:prstGeom>
          </p:spPr>
        </p:pic>
      </p:grpSp>
      <p:grpSp>
        <p:nvGrpSpPr>
          <p:cNvPr id="234" name="Gruppieren 233"/>
          <p:cNvGrpSpPr/>
          <p:nvPr/>
        </p:nvGrpSpPr>
        <p:grpSpPr>
          <a:xfrm>
            <a:off x="8095099" y="1644164"/>
            <a:ext cx="3528000" cy="977462"/>
            <a:chOff x="8095099" y="1644164"/>
            <a:chExt cx="3528000" cy="977462"/>
          </a:xfrm>
        </p:grpSpPr>
        <p:sp>
          <p:nvSpPr>
            <p:cNvPr id="235" name="Rechteck 234"/>
            <p:cNvSpPr/>
            <p:nvPr/>
          </p:nvSpPr>
          <p:spPr>
            <a:xfrm>
              <a:off x="8095099" y="1644164"/>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pic>
          <p:nvPicPr>
            <p:cNvPr id="236" name="Picture 2" descr="C:\Users\LAMP006\AppData\Local\Microsoft\Windows\Temporary Internet Files\Content.Outlook\9M0RB2LW\logo-stadtwerke-menden.png"/>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8931286" y="1838853"/>
              <a:ext cx="1855626" cy="6229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7" name="Gruppieren 236"/>
          <p:cNvGrpSpPr/>
          <p:nvPr/>
        </p:nvGrpSpPr>
        <p:grpSpPr>
          <a:xfrm>
            <a:off x="8095099" y="2816315"/>
            <a:ext cx="3528000" cy="977462"/>
            <a:chOff x="611759" y="2770818"/>
            <a:chExt cx="3528000" cy="977462"/>
          </a:xfrm>
        </p:grpSpPr>
        <p:sp>
          <p:nvSpPr>
            <p:cNvPr id="238" name="Rechteck 237"/>
            <p:cNvSpPr/>
            <p:nvPr/>
          </p:nvSpPr>
          <p:spPr>
            <a:xfrm>
              <a:off x="611759" y="2770818"/>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pic>
          <p:nvPicPr>
            <p:cNvPr id="239" name="Picture 2" descr="Datei:Tennet TSO logo.sv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1390154" y="3050356"/>
              <a:ext cx="2085599" cy="4275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0" name="Gruppieren 239"/>
          <p:cNvGrpSpPr/>
          <p:nvPr/>
        </p:nvGrpSpPr>
        <p:grpSpPr>
          <a:xfrm>
            <a:off x="8095099" y="3988466"/>
            <a:ext cx="3528000" cy="977462"/>
            <a:chOff x="611759" y="3900680"/>
            <a:chExt cx="3528000" cy="977462"/>
          </a:xfrm>
        </p:grpSpPr>
        <p:sp>
          <p:nvSpPr>
            <p:cNvPr id="241" name="Rechteck 240"/>
            <p:cNvSpPr/>
            <p:nvPr/>
          </p:nvSpPr>
          <p:spPr>
            <a:xfrm>
              <a:off x="611759" y="3900680"/>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pic>
          <p:nvPicPr>
            <p:cNvPr id="242" name="Grafik 24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587707" y="4149430"/>
              <a:ext cx="1690492" cy="610658"/>
            </a:xfrm>
            <a:prstGeom prst="rect">
              <a:avLst/>
            </a:prstGeom>
          </p:spPr>
        </p:pic>
      </p:grpSp>
      <p:sp>
        <p:nvSpPr>
          <p:cNvPr id="244" name="Rechteck 243"/>
          <p:cNvSpPr/>
          <p:nvPr/>
        </p:nvSpPr>
        <p:spPr>
          <a:xfrm>
            <a:off x="4440809" y="3988466"/>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pic>
        <p:nvPicPr>
          <p:cNvPr id="246" name="Picture 6" descr="Datei:TransnetBW logo.svg"/>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5074986" y="4330059"/>
            <a:ext cx="2259646" cy="282264"/>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uppieren 2"/>
          <p:cNvGrpSpPr/>
          <p:nvPr/>
        </p:nvGrpSpPr>
        <p:grpSpPr>
          <a:xfrm>
            <a:off x="4440809" y="5150843"/>
            <a:ext cx="3528000" cy="977462"/>
            <a:chOff x="4440809" y="5150690"/>
            <a:chExt cx="3528000" cy="977462"/>
          </a:xfrm>
        </p:grpSpPr>
        <p:sp>
          <p:nvSpPr>
            <p:cNvPr id="245" name="Rechteck 244"/>
            <p:cNvSpPr/>
            <p:nvPr/>
          </p:nvSpPr>
          <p:spPr>
            <a:xfrm>
              <a:off x="4440809" y="5150690"/>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pic>
          <p:nvPicPr>
            <p:cNvPr id="247" name="Picture 2"/>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5655294" y="5288921"/>
              <a:ext cx="1549928" cy="811316"/>
            </a:xfrm>
            <a:prstGeom prst="rect">
              <a:avLst/>
            </a:prstGeom>
            <a:noFill/>
            <a:ln w="9525">
              <a:noFill/>
              <a:miter lim="800000"/>
              <a:headEnd/>
              <a:tailEnd/>
            </a:ln>
          </p:spPr>
        </p:pic>
      </p:grpSp>
      <p:grpSp>
        <p:nvGrpSpPr>
          <p:cNvPr id="248" name="Gruppieren 247"/>
          <p:cNvGrpSpPr/>
          <p:nvPr/>
        </p:nvGrpSpPr>
        <p:grpSpPr>
          <a:xfrm>
            <a:off x="4440809" y="2825272"/>
            <a:ext cx="3528000" cy="977462"/>
            <a:chOff x="611759" y="5051289"/>
            <a:chExt cx="3528000" cy="977462"/>
          </a:xfrm>
        </p:grpSpPr>
        <p:sp>
          <p:nvSpPr>
            <p:cNvPr id="249" name="Rechteck 248"/>
            <p:cNvSpPr/>
            <p:nvPr/>
          </p:nvSpPr>
          <p:spPr>
            <a:xfrm>
              <a:off x="611759" y="5051289"/>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pic>
          <p:nvPicPr>
            <p:cNvPr id="250" name="Grafik 249"/>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437876" y="5236254"/>
              <a:ext cx="1875766" cy="555561"/>
            </a:xfrm>
            <a:prstGeom prst="rect">
              <a:avLst/>
            </a:prstGeom>
          </p:spPr>
        </p:pic>
      </p:grpSp>
    </p:spTree>
    <p:extLst>
      <p:ext uri="{BB962C8B-B14F-4D97-AF65-F5344CB8AC3E}">
        <p14:creationId xmlns:p14="http://schemas.microsoft.com/office/powerpoint/2010/main" val="35395071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38"/>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445" name="Google Shape;445;p38"/>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Arvato Systems Perdata GmbH und SAP</a:t>
            </a:r>
            <a:endParaRPr sz="3200" b="0" i="0" u="none" strike="noStrike" cap="none">
              <a:solidFill>
                <a:schemeClr val="accent1"/>
              </a:solidFill>
              <a:latin typeface="Calibri"/>
              <a:ea typeface="Calibri"/>
              <a:cs typeface="Calibri"/>
              <a:sym typeface="Calibri"/>
            </a:endParaRPr>
          </a:p>
        </p:txBody>
      </p:sp>
      <p:grpSp>
        <p:nvGrpSpPr>
          <p:cNvPr id="446" name="Google Shape;446;p38"/>
          <p:cNvGrpSpPr/>
          <p:nvPr/>
        </p:nvGrpSpPr>
        <p:grpSpPr>
          <a:xfrm>
            <a:off x="658428" y="1560449"/>
            <a:ext cx="10952162" cy="4825086"/>
            <a:chOff x="649288" y="1911348"/>
            <a:chExt cx="10952162" cy="4561563"/>
          </a:xfrm>
        </p:grpSpPr>
        <p:sp>
          <p:nvSpPr>
            <p:cNvPr id="447" name="Google Shape;447;p38">
              <a:hlinkClick r:id="rId3" action="ppaction://hlinksldjump"/>
            </p:cNvPr>
            <p:cNvSpPr/>
            <p:nvPr/>
          </p:nvSpPr>
          <p:spPr>
            <a:xfrm>
              <a:off x="658428" y="1911350"/>
              <a:ext cx="2016400" cy="1867577"/>
            </a:xfrm>
            <a:prstGeom prst="rect">
              <a:avLst/>
            </a:prstGeom>
            <a:solidFill>
              <a:schemeClr val="accent1"/>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SAP Utilities</a:t>
              </a:r>
              <a:br>
                <a:rPr lang="de-DE" sz="2000" b="1" i="0" u="none" strike="noStrike" cap="none">
                  <a:solidFill>
                    <a:srgbClr val="FFFFFF"/>
                  </a:solidFill>
                  <a:latin typeface="Calibri"/>
                  <a:ea typeface="Calibri"/>
                  <a:cs typeface="Calibri"/>
                  <a:sym typeface="Calibri"/>
                </a:rPr>
              </a:b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Billing</a:t>
              </a:r>
              <a:endParaRPr sz="1500" b="0" i="0" u="none" strike="noStrike" cap="none">
                <a:solidFill>
                  <a:srgbClr val="FFFFFF"/>
                </a:solidFill>
                <a:latin typeface="Calibri"/>
                <a:ea typeface="Calibri"/>
                <a:cs typeface="Calibri"/>
                <a:sym typeface="Calibri"/>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Multichannel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EDM</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Wechsel-</a:t>
              </a:r>
              <a:br>
                <a:rPr lang="de-DE" sz="1500" b="0" i="0" u="none" strike="noStrike" cap="none">
                  <a:solidFill>
                    <a:srgbClr val="FFFFFF"/>
                  </a:solidFill>
                  <a:latin typeface="Calibri"/>
                  <a:ea typeface="Calibri"/>
                  <a:cs typeface="Calibri"/>
                  <a:sym typeface="Calibri"/>
                </a:rPr>
              </a:br>
              <a:r>
                <a:rPr lang="de-DE" sz="1500" b="0" i="0" u="none" strike="noStrike" cap="none">
                  <a:solidFill>
                    <a:srgbClr val="FFFFFF"/>
                  </a:solidFill>
                  <a:latin typeface="Calibri"/>
                  <a:ea typeface="Calibri"/>
                  <a:cs typeface="Calibri"/>
                  <a:sym typeface="Calibri"/>
                </a:rPr>
                <a:t>prozesse</a:t>
              </a:r>
              <a:endParaRPr sz="1500" b="0" i="0" u="none" strike="noStrike" cap="none">
                <a:solidFill>
                  <a:srgbClr val="FFFFFF"/>
                </a:solidFill>
                <a:latin typeface="Calibri"/>
                <a:ea typeface="Calibri"/>
                <a:cs typeface="Calibri"/>
                <a:sym typeface="Calibri"/>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sp>
          <p:nvSpPr>
            <p:cNvPr id="448" name="Google Shape;448;p38">
              <a:hlinkClick r:id="rId4" action="ppaction://hlinksldjump"/>
            </p:cNvPr>
            <p:cNvSpPr/>
            <p:nvPr/>
          </p:nvSpPr>
          <p:spPr>
            <a:xfrm>
              <a:off x="2848815" y="1911350"/>
              <a:ext cx="2091090" cy="1869146"/>
            </a:xfrm>
            <a:prstGeom prst="rect">
              <a:avLst/>
            </a:prstGeom>
            <a:solidFill>
              <a:schemeClr val="accent4"/>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SAP Business </a:t>
              </a:r>
              <a:br>
                <a:rPr lang="de-DE" sz="2000" b="1" i="0" u="none" strike="noStrike" cap="none">
                  <a:solidFill>
                    <a:srgbClr val="FFFFFF"/>
                  </a:solidFill>
                  <a:latin typeface="Calibri"/>
                  <a:ea typeface="Calibri"/>
                  <a:cs typeface="Calibri"/>
                  <a:sym typeface="Calibri"/>
                </a:rPr>
              </a:br>
              <a:r>
                <a:rPr lang="de-DE" sz="2000" b="1" i="0" u="none" strike="noStrike" cap="none">
                  <a:solidFill>
                    <a:srgbClr val="FFFFFF"/>
                  </a:solidFill>
                  <a:latin typeface="Calibri"/>
                  <a:ea typeface="Calibri"/>
                  <a:cs typeface="Calibri"/>
                  <a:sym typeface="Calibri"/>
                </a:rPr>
                <a:t>Modules</a:t>
              </a:r>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IS-U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ERP</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BW / BO</a:t>
              </a:r>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p:txBody>
        </p:sp>
        <p:sp>
          <p:nvSpPr>
            <p:cNvPr id="449" name="Google Shape;449;p38">
              <a:hlinkClick r:id="rId3" action="ppaction://hlinksldjump"/>
            </p:cNvPr>
            <p:cNvSpPr/>
            <p:nvPr/>
          </p:nvSpPr>
          <p:spPr>
            <a:xfrm>
              <a:off x="649288" y="3919812"/>
              <a:ext cx="2297721" cy="2548135"/>
            </a:xfrm>
            <a:prstGeom prst="rect">
              <a:avLst/>
            </a:prstGeom>
            <a:solidFill>
              <a:schemeClr val="accent6"/>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SAP Database &amp; </a:t>
              </a:r>
              <a:br>
                <a:rPr lang="de-DE" sz="2000" b="1" i="0" u="none" strike="noStrike" cap="none">
                  <a:solidFill>
                    <a:srgbClr val="FFFFFF"/>
                  </a:solidFill>
                  <a:latin typeface="Calibri"/>
                  <a:ea typeface="Calibri"/>
                  <a:cs typeface="Calibri"/>
                  <a:sym typeface="Calibri"/>
                </a:rPr>
              </a:br>
              <a:r>
                <a:rPr lang="de-DE" sz="2000" b="1" i="0" u="none" strike="noStrike" cap="none">
                  <a:solidFill>
                    <a:srgbClr val="FFFFFF"/>
                  </a:solidFill>
                  <a:latin typeface="Calibri"/>
                  <a:ea typeface="Calibri"/>
                  <a:cs typeface="Calibri"/>
                  <a:sym typeface="Calibri"/>
                </a:rPr>
                <a:t>Technologies</a:t>
              </a:r>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Hana</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Process Integration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Netweaver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Formulare &amp; Mobile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Solution Manager</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Front-End</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Migration (DB)</a:t>
              </a:r>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p:txBody>
        </p:sp>
        <p:sp>
          <p:nvSpPr>
            <p:cNvPr id="450" name="Google Shape;450;p38">
              <a:hlinkClick r:id="rId3" action="ppaction://hlinksldjump"/>
            </p:cNvPr>
            <p:cNvSpPr/>
            <p:nvPr/>
          </p:nvSpPr>
          <p:spPr>
            <a:xfrm>
              <a:off x="3102270" y="3924776"/>
              <a:ext cx="1837634" cy="2548135"/>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Microsoft</a:t>
              </a:r>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Dynamics CRM</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Office</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Sharepoint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Business Intelligence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Cloud </a:t>
              </a:r>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sp>
          <p:nvSpPr>
            <p:cNvPr id="451" name="Google Shape;451;p38">
              <a:hlinkClick r:id="rId4" action="ppaction://hlinksldjump"/>
            </p:cNvPr>
            <p:cNvSpPr/>
            <p:nvPr/>
          </p:nvSpPr>
          <p:spPr>
            <a:xfrm>
              <a:off x="5086693" y="1911348"/>
              <a:ext cx="3014141" cy="1879601"/>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Project Management</a:t>
              </a:r>
              <a:br>
                <a:rPr lang="de-DE" sz="2000" b="1" i="0" u="none" strike="noStrike" cap="none">
                  <a:solidFill>
                    <a:srgbClr val="FFFFFF"/>
                  </a:solidFill>
                  <a:latin typeface="Calibri"/>
                  <a:ea typeface="Calibri"/>
                  <a:cs typeface="Calibri"/>
                  <a:sym typeface="Calibri"/>
                </a:rPr>
              </a:b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Project Management</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Requirements Management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Quality Management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Test Management  </a:t>
              </a:r>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p:txBody>
        </p:sp>
        <p:sp>
          <p:nvSpPr>
            <p:cNvPr id="452" name="Google Shape;452;p38">
              <a:hlinkClick r:id="rId3" action="ppaction://hlinksldjump"/>
            </p:cNvPr>
            <p:cNvSpPr/>
            <p:nvPr/>
          </p:nvSpPr>
          <p:spPr>
            <a:xfrm>
              <a:off x="5068904" y="3919812"/>
              <a:ext cx="2025539" cy="2548135"/>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IT Architectures</a:t>
              </a:r>
              <a:endParaRPr sz="20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Enterprise Architecture Management</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SAP for Utilities</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Microsoft</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Systemarchitektur (Java, .NET, </a:t>
              </a:r>
              <a:br>
                <a:rPr lang="de-DE" sz="1500" b="0" i="0" u="none" strike="noStrike" cap="none">
                  <a:solidFill>
                    <a:srgbClr val="FFFFFF"/>
                  </a:solidFill>
                  <a:latin typeface="Calibri"/>
                  <a:ea typeface="Calibri"/>
                  <a:cs typeface="Calibri"/>
                  <a:sym typeface="Calibri"/>
                </a:rPr>
              </a:br>
              <a:r>
                <a:rPr lang="de-DE" sz="1500" b="0" i="0" u="none" strike="noStrike" cap="none">
                  <a:solidFill>
                    <a:srgbClr val="FFFFFF"/>
                  </a:solidFill>
                  <a:latin typeface="Calibri"/>
                  <a:ea typeface="Calibri"/>
                  <a:cs typeface="Calibri"/>
                  <a:sym typeface="Calibri"/>
                </a:rPr>
                <a:t>Oracle)</a:t>
              </a:r>
              <a:endParaRPr sz="1500" b="0" i="0" u="none" strike="noStrike" cap="none">
                <a:solidFill>
                  <a:srgbClr val="FFFFFF"/>
                </a:solidFill>
                <a:latin typeface="Calibri"/>
                <a:ea typeface="Calibri"/>
                <a:cs typeface="Calibri"/>
                <a:sym typeface="Calibri"/>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sp>
          <p:nvSpPr>
            <p:cNvPr id="453" name="Google Shape;453;p38">
              <a:hlinkClick r:id="rId3" action="ppaction://hlinksldjump"/>
            </p:cNvPr>
            <p:cNvSpPr/>
            <p:nvPr/>
          </p:nvSpPr>
          <p:spPr>
            <a:xfrm>
              <a:off x="8274815" y="1911348"/>
              <a:ext cx="3326268" cy="1879601"/>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Business Processes</a:t>
              </a:r>
              <a:br>
                <a:rPr lang="de-DE" sz="2000" b="1" i="0" u="none" strike="noStrike" cap="none">
                  <a:solidFill>
                    <a:srgbClr val="FFFFFF"/>
                  </a:solidFill>
                  <a:latin typeface="Calibri"/>
                  <a:ea typeface="Calibri"/>
                  <a:cs typeface="Calibri"/>
                  <a:sym typeface="Calibri"/>
                </a:rPr>
              </a:b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Process Modelling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Organisation Development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Process Measurement &amp; </a:t>
              </a:r>
              <a:br>
                <a:rPr lang="de-DE" sz="1500" b="0" i="0" u="none" strike="noStrike" cap="none">
                  <a:solidFill>
                    <a:srgbClr val="FFFFFF"/>
                  </a:solidFill>
                  <a:latin typeface="Calibri"/>
                  <a:ea typeface="Calibri"/>
                  <a:cs typeface="Calibri"/>
                  <a:sym typeface="Calibri"/>
                </a:rPr>
              </a:br>
              <a:r>
                <a:rPr lang="de-DE" sz="1500" b="0" i="0" u="none" strike="noStrike" cap="none">
                  <a:solidFill>
                    <a:srgbClr val="FFFFFF"/>
                  </a:solidFill>
                  <a:latin typeface="Calibri"/>
                  <a:ea typeface="Calibri"/>
                  <a:cs typeface="Calibri"/>
                  <a:sym typeface="Calibri"/>
                </a:rPr>
                <a:t>Optimization </a:t>
              </a:r>
              <a:endParaRPr sz="1500" b="0" i="0" u="none" strike="noStrike" cap="none">
                <a:solidFill>
                  <a:srgbClr val="FFFFFF"/>
                </a:solidFill>
                <a:latin typeface="Calibri"/>
                <a:ea typeface="Calibri"/>
                <a:cs typeface="Calibri"/>
                <a:sym typeface="Calibri"/>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KPI – Define &amp; Monitoring  </a:t>
              </a:r>
              <a:endParaRPr/>
            </a:p>
            <a:p>
              <a:pPr marL="0" marR="0" lvl="0" indent="0" algn="l" rtl="0">
                <a:lnSpc>
                  <a:spcPct val="100000"/>
                </a:lnSpc>
                <a:spcBef>
                  <a:spcPts val="519"/>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sp>
          <p:nvSpPr>
            <p:cNvPr id="454" name="Google Shape;454;p38">
              <a:hlinkClick r:id="rId3" action="ppaction://hlinksldjump"/>
            </p:cNvPr>
            <p:cNvSpPr/>
            <p:nvPr/>
          </p:nvSpPr>
          <p:spPr>
            <a:xfrm>
              <a:off x="7247088" y="3919812"/>
              <a:ext cx="2077594" cy="2548135"/>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Strategy</a:t>
              </a:r>
              <a:endParaRPr sz="20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Bewertung von IT Architekturen</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Platform Strategy</a:t>
              </a:r>
              <a:endParaRPr sz="1500" b="0" i="0" u="none" strike="noStrike" cap="none">
                <a:solidFill>
                  <a:srgbClr val="FFFFFF"/>
                </a:solidFill>
                <a:latin typeface="Calibri"/>
                <a:ea typeface="Calibri"/>
                <a:cs typeface="Calibri"/>
                <a:sym typeface="Calibri"/>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Systemevaluation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Auditprogramme </a:t>
              </a:r>
              <a:br>
                <a:rPr lang="de-DE" sz="1500" b="0" i="0" u="none" strike="noStrike" cap="none">
                  <a:solidFill>
                    <a:srgbClr val="FFFFFF"/>
                  </a:solidFill>
                  <a:latin typeface="Calibri"/>
                  <a:ea typeface="Calibri"/>
                  <a:cs typeface="Calibri"/>
                  <a:sym typeface="Calibri"/>
                </a:rPr>
              </a:br>
              <a:r>
                <a:rPr lang="de-DE" sz="1500" b="0" i="0" u="none" strike="noStrike" cap="none">
                  <a:solidFill>
                    <a:srgbClr val="FFFFFF"/>
                  </a:solidFill>
                  <a:latin typeface="Calibri"/>
                  <a:ea typeface="Calibri"/>
                  <a:cs typeface="Calibri"/>
                  <a:sym typeface="Calibri"/>
                </a:rPr>
                <a:t>nach ISO 19011 </a:t>
              </a:r>
              <a:endParaRPr/>
            </a:p>
            <a:p>
              <a:pPr marL="180975" marR="0" lvl="1" indent="-100012" algn="l" rtl="0">
                <a:lnSpc>
                  <a:spcPct val="100000"/>
                </a:lnSpc>
                <a:spcBef>
                  <a:spcPts val="519"/>
                </a:spcBef>
                <a:spcAft>
                  <a:spcPts val="0"/>
                </a:spcAft>
                <a:buClr>
                  <a:srgbClr val="FFFFFF"/>
                </a:buClr>
                <a:buSzPts val="1275"/>
                <a:buFont typeface="Noto Sans Symbols"/>
                <a:buNone/>
              </a:pPr>
              <a:endParaRPr sz="1500" b="0" i="0" u="none" strike="noStrike" cap="none">
                <a:solidFill>
                  <a:srgbClr val="FFFFFF"/>
                </a:solidFill>
                <a:latin typeface="Calibri"/>
                <a:ea typeface="Calibri"/>
                <a:cs typeface="Calibri"/>
                <a:sym typeface="Calibri"/>
              </a:endParaRPr>
            </a:p>
            <a:p>
              <a:pPr marL="0" marR="0" lvl="0" indent="0" algn="l" rtl="0">
                <a:lnSpc>
                  <a:spcPct val="100000"/>
                </a:lnSpc>
                <a:spcBef>
                  <a:spcPts val="519"/>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sp>
          <p:nvSpPr>
            <p:cNvPr id="455" name="Google Shape;455;p38">
              <a:hlinkClick r:id="rId3" action="ppaction://hlinksldjump"/>
            </p:cNvPr>
            <p:cNvSpPr/>
            <p:nvPr/>
          </p:nvSpPr>
          <p:spPr>
            <a:xfrm>
              <a:off x="9465317" y="3919812"/>
              <a:ext cx="2136133" cy="2548135"/>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IT Security / ITSM</a:t>
              </a:r>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IT-Security Management</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Reifegrad-entwicklung</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Servicemanagement</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ISMS-Einführung </a:t>
              </a:r>
              <a:br>
                <a:rPr lang="de-DE" sz="1500" b="0" i="0" u="none" strike="noStrike" cap="none">
                  <a:solidFill>
                    <a:srgbClr val="FFFFFF"/>
                  </a:solidFill>
                  <a:latin typeface="Calibri"/>
                  <a:ea typeface="Calibri"/>
                  <a:cs typeface="Calibri"/>
                  <a:sym typeface="Calibri"/>
                </a:rPr>
              </a:br>
              <a:r>
                <a:rPr lang="de-DE" sz="1500" b="0" i="0" u="none" strike="noStrike" cap="none">
                  <a:solidFill>
                    <a:srgbClr val="FFFFFF"/>
                  </a:solidFill>
                  <a:latin typeface="Calibri"/>
                  <a:ea typeface="Calibri"/>
                  <a:cs typeface="Calibri"/>
                  <a:sym typeface="Calibri"/>
                </a:rPr>
                <a:t>nach ISO 27001</a:t>
              </a:r>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grpSp>
      <p:pic>
        <p:nvPicPr>
          <p:cNvPr id="456" name="Google Shape;456;p38"/>
          <p:cNvPicPr preferRelativeResize="0"/>
          <p:nvPr/>
        </p:nvPicPr>
        <p:blipFill rotWithShape="1">
          <a:blip r:embed="rId5">
            <a:alphaModFix/>
          </a:blip>
          <a:srcRect/>
          <a:stretch/>
        </p:blipFill>
        <p:spPr>
          <a:xfrm>
            <a:off x="4363806" y="3017929"/>
            <a:ext cx="432000" cy="432000"/>
          </a:xfrm>
          <a:prstGeom prst="rect">
            <a:avLst/>
          </a:prstGeom>
          <a:noFill/>
          <a:ln>
            <a:noFill/>
          </a:ln>
        </p:spPr>
      </p:pic>
      <p:pic>
        <p:nvPicPr>
          <p:cNvPr id="457" name="Google Shape;457;p38"/>
          <p:cNvPicPr preferRelativeResize="0"/>
          <p:nvPr/>
        </p:nvPicPr>
        <p:blipFill rotWithShape="1">
          <a:blip r:embed="rId6">
            <a:alphaModFix/>
          </a:blip>
          <a:srcRect/>
          <a:stretch/>
        </p:blipFill>
        <p:spPr>
          <a:xfrm>
            <a:off x="11095428" y="3017929"/>
            <a:ext cx="432000" cy="432000"/>
          </a:xfrm>
          <a:prstGeom prst="rect">
            <a:avLst/>
          </a:prstGeom>
          <a:noFill/>
          <a:ln>
            <a:noFill/>
          </a:ln>
        </p:spPr>
      </p:pic>
      <p:pic>
        <p:nvPicPr>
          <p:cNvPr id="458" name="Google Shape;458;p38"/>
          <p:cNvPicPr preferRelativeResize="0"/>
          <p:nvPr/>
        </p:nvPicPr>
        <p:blipFill rotWithShape="1">
          <a:blip r:embed="rId7">
            <a:alphaModFix/>
          </a:blip>
          <a:srcRect/>
          <a:stretch/>
        </p:blipFill>
        <p:spPr>
          <a:xfrm>
            <a:off x="8778453" y="5860343"/>
            <a:ext cx="432000" cy="432000"/>
          </a:xfrm>
          <a:prstGeom prst="rect">
            <a:avLst/>
          </a:prstGeom>
          <a:noFill/>
          <a:ln>
            <a:noFill/>
          </a:ln>
        </p:spPr>
      </p:pic>
      <p:pic>
        <p:nvPicPr>
          <p:cNvPr id="459" name="Google Shape;459;p38"/>
          <p:cNvPicPr preferRelativeResize="0"/>
          <p:nvPr/>
        </p:nvPicPr>
        <p:blipFill rotWithShape="1">
          <a:blip r:embed="rId8">
            <a:alphaModFix/>
          </a:blip>
          <a:srcRect/>
          <a:stretch/>
        </p:blipFill>
        <p:spPr>
          <a:xfrm>
            <a:off x="2395893" y="5848759"/>
            <a:ext cx="432000" cy="432000"/>
          </a:xfrm>
          <a:prstGeom prst="rect">
            <a:avLst/>
          </a:prstGeom>
          <a:noFill/>
          <a:ln>
            <a:noFill/>
          </a:ln>
        </p:spPr>
      </p:pic>
      <p:pic>
        <p:nvPicPr>
          <p:cNvPr id="460" name="Google Shape;460;p38"/>
          <p:cNvPicPr preferRelativeResize="0"/>
          <p:nvPr/>
        </p:nvPicPr>
        <p:blipFill rotWithShape="1">
          <a:blip r:embed="rId9">
            <a:alphaModFix/>
          </a:blip>
          <a:srcRect/>
          <a:stretch/>
        </p:blipFill>
        <p:spPr>
          <a:xfrm>
            <a:off x="4363806" y="5860343"/>
            <a:ext cx="432000" cy="432000"/>
          </a:xfrm>
          <a:prstGeom prst="rect">
            <a:avLst/>
          </a:prstGeom>
          <a:noFill/>
          <a:ln>
            <a:noFill/>
          </a:ln>
        </p:spPr>
      </p:pic>
      <p:pic>
        <p:nvPicPr>
          <p:cNvPr id="461" name="Google Shape;461;p38"/>
          <p:cNvPicPr preferRelativeResize="0"/>
          <p:nvPr/>
        </p:nvPicPr>
        <p:blipFill rotWithShape="1">
          <a:blip r:embed="rId10">
            <a:alphaModFix/>
          </a:blip>
          <a:srcRect/>
          <a:stretch/>
        </p:blipFill>
        <p:spPr>
          <a:xfrm>
            <a:off x="7504503" y="3017929"/>
            <a:ext cx="432000" cy="432000"/>
          </a:xfrm>
          <a:prstGeom prst="rect">
            <a:avLst/>
          </a:prstGeom>
          <a:noFill/>
          <a:ln>
            <a:noFill/>
          </a:ln>
        </p:spPr>
      </p:pic>
      <p:pic>
        <p:nvPicPr>
          <p:cNvPr id="462" name="Google Shape;462;p38"/>
          <p:cNvPicPr preferRelativeResize="0"/>
          <p:nvPr/>
        </p:nvPicPr>
        <p:blipFill rotWithShape="1">
          <a:blip r:embed="rId11">
            <a:alphaModFix/>
          </a:blip>
          <a:srcRect/>
          <a:stretch/>
        </p:blipFill>
        <p:spPr>
          <a:xfrm>
            <a:off x="6593763" y="5860343"/>
            <a:ext cx="432000" cy="432000"/>
          </a:xfrm>
          <a:prstGeom prst="rect">
            <a:avLst/>
          </a:prstGeom>
          <a:noFill/>
          <a:ln>
            <a:noFill/>
          </a:ln>
        </p:spPr>
      </p:pic>
      <p:pic>
        <p:nvPicPr>
          <p:cNvPr id="463" name="Google Shape;463;p38"/>
          <p:cNvPicPr preferRelativeResize="0"/>
          <p:nvPr/>
        </p:nvPicPr>
        <p:blipFill rotWithShape="1">
          <a:blip r:embed="rId12">
            <a:alphaModFix/>
          </a:blip>
          <a:srcRect/>
          <a:stretch/>
        </p:blipFill>
        <p:spPr>
          <a:xfrm>
            <a:off x="11095428" y="5860343"/>
            <a:ext cx="432000" cy="432000"/>
          </a:xfrm>
          <a:prstGeom prst="rect">
            <a:avLst/>
          </a:prstGeom>
          <a:noFill/>
          <a:ln>
            <a:noFill/>
          </a:ln>
        </p:spPr>
      </p:pic>
      <p:pic>
        <p:nvPicPr>
          <p:cNvPr id="464" name="Google Shape;464;p38"/>
          <p:cNvPicPr preferRelativeResize="0"/>
          <p:nvPr/>
        </p:nvPicPr>
        <p:blipFill rotWithShape="1">
          <a:blip r:embed="rId13">
            <a:alphaModFix/>
          </a:blip>
          <a:srcRect/>
          <a:stretch/>
        </p:blipFill>
        <p:spPr>
          <a:xfrm>
            <a:off x="2106228" y="3017929"/>
            <a:ext cx="432000" cy="432000"/>
          </a:xfrm>
          <a:prstGeom prst="rect">
            <a:avLst/>
          </a:prstGeom>
          <a:noFill/>
          <a:ln>
            <a:noFill/>
          </a:ln>
        </p:spPr>
      </p:pic>
      <p:sp>
        <p:nvSpPr>
          <p:cNvPr id="465" name="Google Shape;465;p38"/>
          <p:cNvSpPr/>
          <p:nvPr/>
        </p:nvSpPr>
        <p:spPr>
          <a:xfrm>
            <a:off x="9866517" y="290240"/>
            <a:ext cx="244800" cy="529200"/>
          </a:xfrm>
          <a:prstGeom prst="rect">
            <a:avLst/>
          </a:prstGeom>
          <a:noFill/>
          <a:ln w="9525" cap="flat" cmpd="sng">
            <a:solidFill>
              <a:srgbClr val="E90F40"/>
            </a:solidFill>
            <a:prstDash val="solid"/>
            <a:round/>
            <a:headEnd type="none" w="sm" len="sm"/>
            <a:tailEnd type="none" w="sm" len="sm"/>
          </a:ln>
        </p:spPr>
        <p:txBody>
          <a:bodyPr spcFirstLastPara="1" wrap="square" lIns="144000" tIns="144000" rIns="144000" bIns="1440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466" name="Google Shape;466;p38"/>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smtClean="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467" name="Google Shape;467;p38"/>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26</a:t>
            </a:fld>
            <a:endParaRPr sz="800">
              <a:solidFill>
                <a:srgbClr val="686868"/>
              </a:solidFill>
              <a:latin typeface="Calibri"/>
              <a:ea typeface="Calibri"/>
              <a:cs typeface="Calibri"/>
              <a:sym typeface="Calibri"/>
            </a:endParaRPr>
          </a:p>
        </p:txBody>
      </p:sp>
    </p:spTree>
    <p:extLst>
      <p:ext uri="{BB962C8B-B14F-4D97-AF65-F5344CB8AC3E}">
        <p14:creationId xmlns:p14="http://schemas.microsoft.com/office/powerpoint/2010/main" val="8965710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de-DE" smtClean="0"/>
              <a:t>18/09/18</a:t>
            </a:r>
            <a:endParaRPr lang="de-DE"/>
          </a:p>
        </p:txBody>
      </p:sp>
      <p:sp>
        <p:nvSpPr>
          <p:cNvPr id="3" name="Fußzeilenplatzhalter 2"/>
          <p:cNvSpPr>
            <a:spLocks noGrp="1"/>
          </p:cNvSpPr>
          <p:nvPr>
            <p:ph type="ftr" sz="quarter" idx="11"/>
          </p:nvPr>
        </p:nvSpPr>
        <p:spPr/>
        <p:txBody>
          <a:bodyPr/>
          <a:lstStyle/>
          <a:p>
            <a:r>
              <a:rPr lang="de-DE" smtClean="0"/>
              <a:t>| Angela Stöckert | Arvato Systems | Berufsakademie Sachsen </a:t>
            </a:r>
            <a:endParaRPr lang="de-DE"/>
          </a:p>
        </p:txBody>
      </p:sp>
      <p:sp>
        <p:nvSpPr>
          <p:cNvPr id="4" name="Foliennummernplatzhalt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de-DE" smtClean="0"/>
              <a:t>27</a:t>
            </a:fld>
            <a:endParaRPr lang="de-DE"/>
          </a:p>
        </p:txBody>
      </p:sp>
      <p:sp>
        <p:nvSpPr>
          <p:cNvPr id="8" name="Titel 7"/>
          <p:cNvSpPr>
            <a:spLocks noGrp="1"/>
          </p:cNvSpPr>
          <p:nvPr>
            <p:ph type="title"/>
          </p:nvPr>
        </p:nvSpPr>
        <p:spPr>
          <a:xfrm>
            <a:off x="630001" y="351299"/>
            <a:ext cx="9780091" cy="443198"/>
          </a:xfrm>
        </p:spPr>
        <p:txBody>
          <a:bodyPr/>
          <a:lstStyle/>
          <a:p>
            <a:r>
              <a:rPr lang="de-DE" dirty="0" smtClean="0"/>
              <a:t>Geschichte des SAP ERP</a:t>
            </a:r>
            <a:endParaRPr lang="de-DE" dirty="0"/>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677" y="1117222"/>
            <a:ext cx="8385723" cy="5284752"/>
          </a:xfrm>
          <a:prstGeom prst="rect">
            <a:avLst/>
          </a:prstGeom>
        </p:spPr>
      </p:pic>
    </p:spTree>
    <p:extLst>
      <p:ext uri="{BB962C8B-B14F-4D97-AF65-F5344CB8AC3E}">
        <p14:creationId xmlns:p14="http://schemas.microsoft.com/office/powerpoint/2010/main" val="6774802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15/09/18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28</a:t>
            </a:fld>
            <a:endParaRPr lang="de-DE"/>
          </a:p>
        </p:txBody>
      </p:sp>
      <p:sp>
        <p:nvSpPr>
          <p:cNvPr id="5" name="Titel 4"/>
          <p:cNvSpPr>
            <a:spLocks noGrp="1"/>
          </p:cNvSpPr>
          <p:nvPr>
            <p:ph type="title"/>
          </p:nvPr>
        </p:nvSpPr>
        <p:spPr>
          <a:xfrm>
            <a:off x="630001" y="351299"/>
            <a:ext cx="9780091" cy="443198"/>
          </a:xfrm>
        </p:spPr>
        <p:txBody>
          <a:bodyPr/>
          <a:lstStyle/>
          <a:p>
            <a:r>
              <a:rPr lang="de-DE" dirty="0" smtClean="0"/>
              <a:t>Vergleich zwischen SAP ERP und SAP S/4 HANA</a:t>
            </a:r>
            <a:endParaRPr lang="de-DE" dirty="0"/>
          </a:p>
        </p:txBody>
      </p:sp>
      <p:pic>
        <p:nvPicPr>
          <p:cNvPr id="6" name="Grafik 5"/>
          <p:cNvPicPr>
            <a:picLocks noChangeAspect="1"/>
          </p:cNvPicPr>
          <p:nvPr/>
        </p:nvPicPr>
        <p:blipFill rotWithShape="1">
          <a:blip r:embed="rId2">
            <a:extLst>
              <a:ext uri="{28A0092B-C50C-407E-A947-70E740481C1C}">
                <a14:useLocalDpi xmlns:a14="http://schemas.microsoft.com/office/drawing/2010/main" val="0"/>
              </a:ext>
            </a:extLst>
          </a:blip>
          <a:srcRect t="1238"/>
          <a:stretch/>
        </p:blipFill>
        <p:spPr>
          <a:xfrm>
            <a:off x="1989861" y="1152000"/>
            <a:ext cx="7694139" cy="5218965"/>
          </a:xfrm>
          <a:prstGeom prst="rect">
            <a:avLst/>
          </a:prstGeom>
        </p:spPr>
      </p:pic>
      <p:sp>
        <p:nvSpPr>
          <p:cNvPr id="7" name="Textfeld 6"/>
          <p:cNvSpPr txBox="1"/>
          <p:nvPr/>
        </p:nvSpPr>
        <p:spPr>
          <a:xfrm>
            <a:off x="338400" y="6370965"/>
            <a:ext cx="3088800" cy="107722"/>
          </a:xfrm>
          <a:prstGeom prst="rect">
            <a:avLst/>
          </a:prstGeom>
          <a:noFill/>
          <a:ln w="3175">
            <a:noFill/>
          </a:ln>
        </p:spPr>
        <p:txBody>
          <a:bodyPr wrap="square" lIns="0" tIns="0" rIns="0" bIns="0" rtlCol="0">
            <a:spAutoFit/>
          </a:bodyPr>
          <a:lstStyle/>
          <a:p>
            <a:pPr>
              <a:buClr>
                <a:schemeClr val="accent1"/>
              </a:buClr>
              <a:buSzPct val="85000"/>
            </a:pPr>
            <a:r>
              <a:rPr lang="de-DE" sz="700" dirty="0"/>
              <a:t>Quelle: https://www.sap.com/products/s4hana-erp-cloud.html</a:t>
            </a:r>
            <a:endParaRPr lang="de-DE" sz="700" dirty="0" smtClean="0"/>
          </a:p>
        </p:txBody>
      </p:sp>
    </p:spTree>
    <p:extLst>
      <p:ext uri="{BB962C8B-B14F-4D97-AF65-F5344CB8AC3E}">
        <p14:creationId xmlns:p14="http://schemas.microsoft.com/office/powerpoint/2010/main" val="2947828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29</a:t>
            </a:fld>
            <a:endParaRPr lang="de-DE"/>
          </a:p>
        </p:txBody>
      </p:sp>
      <p:sp>
        <p:nvSpPr>
          <p:cNvPr id="5" name="Textplatzhalter 4"/>
          <p:cNvSpPr>
            <a:spLocks noGrp="1"/>
          </p:cNvSpPr>
          <p:nvPr>
            <p:ph type="body" idx="1"/>
          </p:nvPr>
        </p:nvSpPr>
        <p:spPr>
          <a:xfrm>
            <a:off x="629999" y="1260000"/>
            <a:ext cx="10915199" cy="5177745"/>
          </a:xfrm>
        </p:spPr>
        <p:txBody>
          <a:bodyPr/>
          <a:lstStyle/>
          <a:p>
            <a:pPr marL="342900" lvl="0" indent="-342900" algn="just">
              <a:lnSpc>
                <a:spcPct val="150000"/>
              </a:lnSpc>
              <a:spcAft>
                <a:spcPts val="1800"/>
              </a:spcAft>
              <a:buFont typeface="Symbol" panose="05050102010706020507" pitchFamily="18" charset="2"/>
              <a:buChar char=""/>
            </a:pPr>
            <a:r>
              <a:rPr lang="de-DE" sz="1800" dirty="0">
                <a:latin typeface="Arial" panose="020B0604020202020204" pitchFamily="34" charset="0"/>
                <a:ea typeface="SimSun" panose="02010600030101010101" pitchFamily="2" charset="-122"/>
                <a:cs typeface="Times New Roman" panose="02020603050405020304" pitchFamily="18" charset="0"/>
              </a:rPr>
              <a:t>Es ist mit der SAP Cloud </a:t>
            </a:r>
            <a:r>
              <a:rPr lang="de-DE" sz="1800" dirty="0" err="1">
                <a:latin typeface="Arial" panose="020B0604020202020204" pitchFamily="34" charset="0"/>
                <a:ea typeface="SimSun" panose="02010600030101010101" pitchFamily="2" charset="-122"/>
                <a:cs typeface="Times New Roman" panose="02020603050405020304" pitchFamily="18" charset="0"/>
              </a:rPr>
              <a:t>Platform</a:t>
            </a:r>
            <a:r>
              <a:rPr lang="de-DE" sz="1800" dirty="0">
                <a:latin typeface="Arial" panose="020B0604020202020204" pitchFamily="34" charset="0"/>
                <a:ea typeface="SimSun" panose="02010600030101010101" pitchFamily="2" charset="-122"/>
                <a:cs typeface="Times New Roman" panose="02020603050405020304" pitchFamily="18" charset="0"/>
              </a:rPr>
              <a:t> möglich, Fiori-Anwendungen zu entwickeln, die ihre Daten aus ECC-Systemen beziehen.</a:t>
            </a:r>
          </a:p>
          <a:p>
            <a:pPr marL="342900" lvl="0" indent="-342900" algn="just">
              <a:lnSpc>
                <a:spcPct val="150000"/>
              </a:lnSpc>
              <a:spcAft>
                <a:spcPts val="1800"/>
              </a:spcAft>
              <a:buFont typeface="Symbol" panose="05050102010706020507" pitchFamily="18" charset="2"/>
              <a:buChar char=""/>
            </a:pPr>
            <a:r>
              <a:rPr lang="de-DE" sz="1800" dirty="0">
                <a:latin typeface="Arial" panose="020B0604020202020204" pitchFamily="34" charset="0"/>
                <a:ea typeface="SimSun" panose="02010600030101010101" pitchFamily="2" charset="-122"/>
                <a:cs typeface="Times New Roman" panose="02020603050405020304" pitchFamily="18" charset="0"/>
              </a:rPr>
              <a:t>Für die Anpassung und Erweiterung von Fiori-Benutzeroberflächen ist die SAP Cloud </a:t>
            </a:r>
            <a:r>
              <a:rPr lang="de-DE" sz="1800" dirty="0" err="1">
                <a:latin typeface="Arial" panose="020B0604020202020204" pitchFamily="34" charset="0"/>
                <a:ea typeface="SimSun" panose="02010600030101010101" pitchFamily="2" charset="-122"/>
                <a:cs typeface="Times New Roman" panose="02020603050405020304" pitchFamily="18" charset="0"/>
              </a:rPr>
              <a:t>Platform</a:t>
            </a:r>
            <a:r>
              <a:rPr lang="de-DE" sz="1800" dirty="0">
                <a:latin typeface="Arial" panose="020B0604020202020204" pitchFamily="34" charset="0"/>
                <a:ea typeface="SimSun" panose="02010600030101010101" pitchFamily="2" charset="-122"/>
                <a:cs typeface="Times New Roman" panose="02020603050405020304" pitchFamily="18" charset="0"/>
              </a:rPr>
              <a:t> unverzichtbar.</a:t>
            </a:r>
          </a:p>
          <a:p>
            <a:pPr marL="342900" lvl="0" indent="-342900" algn="just">
              <a:lnSpc>
                <a:spcPct val="150000"/>
              </a:lnSpc>
              <a:spcAft>
                <a:spcPts val="1800"/>
              </a:spcAft>
              <a:buFont typeface="Symbol" panose="05050102010706020507" pitchFamily="18" charset="2"/>
              <a:buChar char=""/>
            </a:pPr>
            <a:r>
              <a:rPr lang="de-DE" sz="1800" dirty="0">
                <a:latin typeface="Arial" panose="020B0604020202020204" pitchFamily="34" charset="0"/>
                <a:ea typeface="SimSun" panose="02010600030101010101" pitchFamily="2" charset="-122"/>
                <a:cs typeface="Times New Roman" panose="02020603050405020304" pitchFamily="18" charset="0"/>
              </a:rPr>
              <a:t>Individualprogrammierungen für Kunden können mit den Werkzeugen der SAP Cloud </a:t>
            </a:r>
            <a:r>
              <a:rPr lang="de-DE" sz="1800" dirty="0" err="1">
                <a:latin typeface="Arial" panose="020B0604020202020204" pitchFamily="34" charset="0"/>
                <a:ea typeface="SimSun" panose="02010600030101010101" pitchFamily="2" charset="-122"/>
                <a:cs typeface="Times New Roman" panose="02020603050405020304" pitchFamily="18" charset="0"/>
              </a:rPr>
              <a:t>Platform</a:t>
            </a:r>
            <a:r>
              <a:rPr lang="de-DE" sz="1800" dirty="0">
                <a:latin typeface="Arial" panose="020B0604020202020204" pitchFamily="34" charset="0"/>
                <a:ea typeface="SimSun" panose="02010600030101010101" pitchFamily="2" charset="-122"/>
                <a:cs typeface="Times New Roman" panose="02020603050405020304" pitchFamily="18" charset="0"/>
              </a:rPr>
              <a:t> als Fiori-Apps umgesetzt werden.</a:t>
            </a:r>
          </a:p>
          <a:p>
            <a:pPr marL="342900" lvl="0" indent="-342900" algn="just">
              <a:lnSpc>
                <a:spcPct val="150000"/>
              </a:lnSpc>
              <a:spcAft>
                <a:spcPts val="1800"/>
              </a:spcAft>
              <a:buFont typeface="Symbol" panose="05050102010706020507" pitchFamily="18" charset="2"/>
              <a:buChar char=""/>
            </a:pPr>
            <a:r>
              <a:rPr lang="de-DE" sz="1800" dirty="0">
                <a:latin typeface="Arial" panose="020B0604020202020204" pitchFamily="34" charset="0"/>
                <a:ea typeface="SimSun" panose="02010600030101010101" pitchFamily="2" charset="-122"/>
                <a:cs typeface="Times New Roman" panose="02020603050405020304" pitchFamily="18" charset="0"/>
              </a:rPr>
              <a:t>Fiori-Apps, die eine Eigenentwicklung eines Kunden abbilden, können ohne Änderungen des Quelltexts auch für andere Kunden mit Standardausprägung genutzt werden.</a:t>
            </a:r>
          </a:p>
          <a:p>
            <a:pPr marL="342900" lvl="0" indent="-342900" algn="just">
              <a:lnSpc>
                <a:spcPct val="150000"/>
              </a:lnSpc>
              <a:spcAft>
                <a:spcPts val="1800"/>
              </a:spcAft>
              <a:buFont typeface="Symbol" panose="05050102010706020507" pitchFamily="18" charset="2"/>
              <a:buChar char=""/>
            </a:pPr>
            <a:r>
              <a:rPr lang="de-DE" sz="1800" dirty="0">
                <a:latin typeface="Arial" panose="020B0604020202020204" pitchFamily="34" charset="0"/>
                <a:ea typeface="SimSun" panose="02010600030101010101" pitchFamily="2" charset="-122"/>
                <a:cs typeface="Times New Roman" panose="02020603050405020304" pitchFamily="18" charset="0"/>
              </a:rPr>
              <a:t>Die SAP Cloud </a:t>
            </a:r>
            <a:r>
              <a:rPr lang="de-DE" sz="1800" dirty="0" err="1">
                <a:latin typeface="Arial" panose="020B0604020202020204" pitchFamily="34" charset="0"/>
                <a:ea typeface="SimSun" panose="02010600030101010101" pitchFamily="2" charset="-122"/>
                <a:cs typeface="Times New Roman" panose="02020603050405020304" pitchFamily="18" charset="0"/>
              </a:rPr>
              <a:t>Platform</a:t>
            </a:r>
            <a:r>
              <a:rPr lang="de-DE" sz="1800" dirty="0">
                <a:latin typeface="Arial" panose="020B0604020202020204" pitchFamily="34" charset="0"/>
                <a:ea typeface="SimSun" panose="02010600030101010101" pitchFamily="2" charset="-122"/>
                <a:cs typeface="Times New Roman" panose="02020603050405020304" pitchFamily="18" charset="0"/>
              </a:rPr>
              <a:t> stellt einen Mehrwert bei der Entwicklung von Webanwendungen dar.</a:t>
            </a:r>
          </a:p>
          <a:p>
            <a:pPr>
              <a:lnSpc>
                <a:spcPct val="200000"/>
              </a:lnSpc>
            </a:pPr>
            <a:endParaRPr lang="de-DE" sz="1800" dirty="0"/>
          </a:p>
        </p:txBody>
      </p:sp>
      <p:sp>
        <p:nvSpPr>
          <p:cNvPr id="3" name="Titel 2"/>
          <p:cNvSpPr>
            <a:spLocks noGrp="1"/>
          </p:cNvSpPr>
          <p:nvPr>
            <p:ph type="title"/>
          </p:nvPr>
        </p:nvSpPr>
        <p:spPr/>
        <p:txBody>
          <a:bodyPr/>
          <a:lstStyle/>
          <a:p>
            <a:r>
              <a:rPr lang="de-DE" dirty="0" smtClean="0"/>
              <a:t>Thesen</a:t>
            </a:r>
            <a:endParaRPr lang="de-DE" dirty="0"/>
          </a:p>
        </p:txBody>
      </p:sp>
      <p:sp>
        <p:nvSpPr>
          <p:cNvPr id="6" name="Datumsplatzhalter 5"/>
          <p:cNvSpPr>
            <a:spLocks noGrp="1"/>
          </p:cNvSpPr>
          <p:nvPr>
            <p:ph type="dt" idx="10"/>
          </p:nvPr>
        </p:nvSpPr>
        <p:spPr/>
        <p:txBody>
          <a:bodyPr/>
          <a:lstStyle/>
          <a:p>
            <a:r>
              <a:rPr lang="de-DE" smtClean="0"/>
              <a:t>18/09/18</a:t>
            </a:r>
            <a:endParaRPr lang="de-DE"/>
          </a:p>
        </p:txBody>
      </p:sp>
      <p:sp>
        <p:nvSpPr>
          <p:cNvPr id="7" name="Fußzeilenplatzhalter 6"/>
          <p:cNvSpPr>
            <a:spLocks noGrp="1"/>
          </p:cNvSpPr>
          <p:nvPr>
            <p:ph type="ftr" idx="11"/>
          </p:nvPr>
        </p:nvSpPr>
        <p:spPr/>
        <p:txBody>
          <a:bodyPr/>
          <a:lstStyle/>
          <a:p>
            <a:r>
              <a:rPr lang="de-DE" smtClean="0"/>
              <a:t>| Angela Stöckert | Arvato Systems | Berufsakademie Sachsen </a:t>
            </a:r>
            <a:endParaRPr lang="de-DE"/>
          </a:p>
        </p:txBody>
      </p:sp>
    </p:spTree>
    <p:extLst>
      <p:ext uri="{BB962C8B-B14F-4D97-AF65-F5344CB8AC3E}">
        <p14:creationId xmlns:p14="http://schemas.microsoft.com/office/powerpoint/2010/main" val="29170090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15/09/18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3</a:t>
            </a:fld>
            <a:endParaRPr lang="de-DE"/>
          </a:p>
        </p:txBody>
      </p:sp>
      <p:sp>
        <p:nvSpPr>
          <p:cNvPr id="5" name="Titel 4"/>
          <p:cNvSpPr>
            <a:spLocks noGrp="1"/>
          </p:cNvSpPr>
          <p:nvPr>
            <p:ph type="title"/>
          </p:nvPr>
        </p:nvSpPr>
        <p:spPr>
          <a:xfrm>
            <a:off x="630001" y="351299"/>
            <a:ext cx="9780091" cy="443198"/>
          </a:xfrm>
        </p:spPr>
        <p:txBody>
          <a:bodyPr/>
          <a:lstStyle/>
          <a:p>
            <a:r>
              <a:rPr lang="de-DE" dirty="0" smtClean="0"/>
              <a:t>Problem</a:t>
            </a:r>
            <a:endParaRPr lang="de-DE" dirty="0"/>
          </a:p>
        </p:txBody>
      </p:sp>
      <p:pic>
        <p:nvPicPr>
          <p:cNvPr id="6" name="Picture 6" descr="logo sap s4hana - SAP Simple Finance: Blog zur EinfÃ¼hrung von SAP S/4HANA mit bei Innovabee"/>
          <p:cNvPicPr>
            <a:picLocks noChangeAspect="1" noChangeArrowheads="1"/>
          </p:cNvPicPr>
          <p:nvPr/>
        </p:nvPicPr>
        <p:blipFill rotWithShape="1">
          <a:blip r:embed="rId3">
            <a:extLst>
              <a:ext uri="{28A0092B-C50C-407E-A947-70E740481C1C}">
                <a14:useLocalDpi xmlns:a14="http://schemas.microsoft.com/office/drawing/2010/main" val="0"/>
              </a:ext>
            </a:extLst>
          </a:blip>
          <a:srcRect t="25457" b="28017"/>
          <a:stretch/>
        </p:blipFill>
        <p:spPr bwMode="auto">
          <a:xfrm>
            <a:off x="6796412" y="1586484"/>
            <a:ext cx="4145283" cy="7714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ildergebnis fÃ¼r sap ERP"/>
          <p:cNvPicPr>
            <a:picLocks noChangeAspect="1" noChangeArrowheads="1"/>
          </p:cNvPicPr>
          <p:nvPr/>
        </p:nvPicPr>
        <p:blipFill rotWithShape="1">
          <a:blip r:embed="rId4">
            <a:extLst>
              <a:ext uri="{28A0092B-C50C-407E-A947-70E740481C1C}">
                <a14:useLocalDpi xmlns:a14="http://schemas.microsoft.com/office/drawing/2010/main" val="0"/>
              </a:ext>
            </a:extLst>
          </a:blip>
          <a:srcRect l="8316" t="20160" r="8164" b="25600"/>
          <a:stretch/>
        </p:blipFill>
        <p:spPr bwMode="auto">
          <a:xfrm>
            <a:off x="714485" y="1526973"/>
            <a:ext cx="2386584" cy="1033272"/>
          </a:xfrm>
          <a:prstGeom prst="rect">
            <a:avLst/>
          </a:prstGeom>
          <a:noFill/>
          <a:extLst>
            <a:ext uri="{909E8E84-426E-40DD-AFC4-6F175D3DCCD1}">
              <a14:hiddenFill xmlns:a14="http://schemas.microsoft.com/office/drawing/2010/main">
                <a:solidFill>
                  <a:srgbClr val="FFFFFF"/>
                </a:solidFill>
              </a14:hiddenFill>
            </a:ext>
          </a:extLst>
        </p:spPr>
      </p:pic>
      <p:sp>
        <p:nvSpPr>
          <p:cNvPr id="7" name="Pfeil nach rechts 6"/>
          <p:cNvSpPr/>
          <p:nvPr/>
        </p:nvSpPr>
        <p:spPr>
          <a:xfrm>
            <a:off x="4345042" y="1586484"/>
            <a:ext cx="2350008" cy="90525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endParaRPr lang="de-DE" sz="2000" dirty="0" err="1" smtClean="0"/>
          </a:p>
        </p:txBody>
      </p:sp>
      <p:sp>
        <p:nvSpPr>
          <p:cNvPr id="8" name="Textfeld 7"/>
          <p:cNvSpPr txBox="1"/>
          <p:nvPr/>
        </p:nvSpPr>
        <p:spPr>
          <a:xfrm>
            <a:off x="7048800" y="2361600"/>
            <a:ext cx="4557600" cy="107722"/>
          </a:xfrm>
          <a:prstGeom prst="rect">
            <a:avLst/>
          </a:prstGeom>
          <a:noFill/>
          <a:ln w="3175">
            <a:noFill/>
          </a:ln>
        </p:spPr>
        <p:txBody>
          <a:bodyPr wrap="square" lIns="0" tIns="0" rIns="0" bIns="0" rtlCol="0">
            <a:spAutoFit/>
          </a:bodyPr>
          <a:lstStyle/>
          <a:p>
            <a:pPr>
              <a:buClr>
                <a:schemeClr val="accent1"/>
              </a:buClr>
              <a:buSzPct val="85000"/>
            </a:pPr>
            <a:r>
              <a:rPr lang="de-DE" sz="700" dirty="0"/>
              <a:t>Quelle: http://www.westrocon.co.za/wp-content/uploads/2017/05/s4-hana.png</a:t>
            </a:r>
            <a:endParaRPr lang="de-DE" sz="700" dirty="0" smtClean="0"/>
          </a:p>
        </p:txBody>
      </p:sp>
      <p:sp>
        <p:nvSpPr>
          <p:cNvPr id="9" name="Textfeld 8"/>
          <p:cNvSpPr txBox="1"/>
          <p:nvPr/>
        </p:nvSpPr>
        <p:spPr>
          <a:xfrm>
            <a:off x="871200" y="2469322"/>
            <a:ext cx="3372480" cy="107722"/>
          </a:xfrm>
          <a:prstGeom prst="rect">
            <a:avLst/>
          </a:prstGeom>
          <a:noFill/>
          <a:ln w="3175">
            <a:noFill/>
          </a:ln>
        </p:spPr>
        <p:txBody>
          <a:bodyPr wrap="square" lIns="0" tIns="0" rIns="0" bIns="0" rtlCol="0">
            <a:spAutoFit/>
          </a:bodyPr>
          <a:lstStyle/>
          <a:p>
            <a:pPr>
              <a:buClr>
                <a:schemeClr val="accent1"/>
              </a:buClr>
              <a:buSzPct val="85000"/>
            </a:pPr>
            <a:r>
              <a:rPr lang="de-DE" sz="700" dirty="0"/>
              <a:t>Quelle: https://leyesytecnologia.com/wp-content/uploads/2018/02/Peritaje-ERP-SAP.png</a:t>
            </a:r>
            <a:endParaRPr lang="de-DE" sz="700" dirty="0" smtClean="0"/>
          </a:p>
        </p:txBody>
      </p:sp>
    </p:spTree>
    <p:extLst>
      <p:ext uri="{BB962C8B-B14F-4D97-AF65-F5344CB8AC3E}">
        <p14:creationId xmlns:p14="http://schemas.microsoft.com/office/powerpoint/2010/main" val="10306280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30</a:t>
            </a:fld>
            <a:endParaRPr lang="de-DE"/>
          </a:p>
        </p:txBody>
      </p:sp>
      <p:sp>
        <p:nvSpPr>
          <p:cNvPr id="3" name="Titel 2"/>
          <p:cNvSpPr>
            <a:spLocks noGrp="1"/>
          </p:cNvSpPr>
          <p:nvPr>
            <p:ph type="title"/>
          </p:nvPr>
        </p:nvSpPr>
        <p:spPr/>
        <p:txBody>
          <a:bodyPr/>
          <a:lstStyle/>
          <a:p>
            <a:r>
              <a:rPr lang="de-DE" dirty="0" smtClean="0"/>
              <a:t>Dienstebenen in der Cloud</a:t>
            </a:r>
            <a:endParaRPr lang="de-DE" dirty="0"/>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l="1509" t="16484" r="422" b="4610"/>
          <a:stretch/>
        </p:blipFill>
        <p:spPr>
          <a:xfrm>
            <a:off x="332508" y="1108368"/>
            <a:ext cx="11816211" cy="5347854"/>
          </a:xfrm>
          <a:prstGeom prst="rect">
            <a:avLst/>
          </a:prstGeom>
        </p:spPr>
      </p:pic>
      <p:sp>
        <p:nvSpPr>
          <p:cNvPr id="5" name="Textfeld 4"/>
          <p:cNvSpPr txBox="1"/>
          <p:nvPr/>
        </p:nvSpPr>
        <p:spPr>
          <a:xfrm>
            <a:off x="249377" y="6299196"/>
            <a:ext cx="8285019" cy="246221"/>
          </a:xfrm>
          <a:prstGeom prst="rect">
            <a:avLst/>
          </a:prstGeom>
          <a:noFill/>
        </p:spPr>
        <p:txBody>
          <a:bodyPr wrap="square" rtlCol="0">
            <a:spAutoFit/>
          </a:bodyPr>
          <a:lstStyle/>
          <a:p>
            <a:r>
              <a:rPr lang="de-DE" sz="1000" dirty="0"/>
              <a:t>Quelle: https://cloudikon.de/wolkige-aussichten-die-zeit-des-cloud-computings/</a:t>
            </a:r>
          </a:p>
        </p:txBody>
      </p:sp>
      <p:sp>
        <p:nvSpPr>
          <p:cNvPr id="6" name="Datumsplatzhalter 5"/>
          <p:cNvSpPr>
            <a:spLocks noGrp="1"/>
          </p:cNvSpPr>
          <p:nvPr>
            <p:ph type="dt" idx="10"/>
          </p:nvPr>
        </p:nvSpPr>
        <p:spPr/>
        <p:txBody>
          <a:bodyPr/>
          <a:lstStyle/>
          <a:p>
            <a:r>
              <a:rPr lang="de-DE" smtClean="0"/>
              <a:t>18/09/18</a:t>
            </a:r>
            <a:endParaRPr lang="de-DE"/>
          </a:p>
        </p:txBody>
      </p:sp>
      <p:sp>
        <p:nvSpPr>
          <p:cNvPr id="7" name="Fußzeilenplatzhalter 6"/>
          <p:cNvSpPr>
            <a:spLocks noGrp="1"/>
          </p:cNvSpPr>
          <p:nvPr>
            <p:ph type="ftr" idx="11"/>
          </p:nvPr>
        </p:nvSpPr>
        <p:spPr/>
        <p:txBody>
          <a:bodyPr/>
          <a:lstStyle/>
          <a:p>
            <a:r>
              <a:rPr lang="de-DE" smtClean="0"/>
              <a:t>| Angela Stöckert | Arvato Systems | Berufsakademie Sachsen </a:t>
            </a:r>
            <a:endParaRPr lang="de-DE"/>
          </a:p>
        </p:txBody>
      </p:sp>
    </p:spTree>
    <p:extLst>
      <p:ext uri="{BB962C8B-B14F-4D97-AF65-F5344CB8AC3E}">
        <p14:creationId xmlns:p14="http://schemas.microsoft.com/office/powerpoint/2010/main" val="7702828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630001" y="351299"/>
            <a:ext cx="9780091" cy="443198"/>
          </a:xfrm>
        </p:spPr>
        <p:txBody>
          <a:bodyPr/>
          <a:lstStyle/>
          <a:p>
            <a:r>
              <a:rPr lang="de-DE" dirty="0" smtClean="0"/>
              <a:t>SAP Cloud </a:t>
            </a:r>
            <a:r>
              <a:rPr lang="de-DE" dirty="0" err="1" smtClean="0"/>
              <a:t>Platform</a:t>
            </a:r>
            <a:r>
              <a:rPr lang="de-DE" dirty="0" smtClean="0"/>
              <a:t> (Auszug)</a:t>
            </a:r>
            <a:endParaRPr lang="de-DE" dirty="0"/>
          </a:p>
        </p:txBody>
      </p:sp>
      <p:sp>
        <p:nvSpPr>
          <p:cNvPr id="14" name="Rechteck 13"/>
          <p:cNvSpPr/>
          <p:nvPr/>
        </p:nvSpPr>
        <p:spPr>
          <a:xfrm>
            <a:off x="3273270" y="1232481"/>
            <a:ext cx="2520000" cy="25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Anwendungen</a:t>
            </a:r>
          </a:p>
        </p:txBody>
      </p:sp>
      <p:sp>
        <p:nvSpPr>
          <p:cNvPr id="15" name="Flussdiagramm: Alternativer Prozess 14"/>
          <p:cNvSpPr/>
          <p:nvPr/>
        </p:nvSpPr>
        <p:spPr>
          <a:xfrm>
            <a:off x="5950349" y="1232481"/>
            <a:ext cx="2520000" cy="2520000"/>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accent1"/>
                </a:solidFill>
                <a:effectLst>
                  <a:outerShdw blurRad="38100" dist="25400" dir="5400000" algn="ctr" rotWithShape="0">
                    <a:srgbClr val="6E747A">
                      <a:alpha val="43000"/>
                    </a:srgbClr>
                  </a:outerShdw>
                </a:effectLst>
              </a:rPr>
              <a:t>Entwickeln</a:t>
            </a:r>
          </a:p>
        </p:txBody>
      </p:sp>
      <p:sp>
        <p:nvSpPr>
          <p:cNvPr id="18" name="Flussdiagramm: Alternativer Prozess 17"/>
          <p:cNvSpPr/>
          <p:nvPr/>
        </p:nvSpPr>
        <p:spPr>
          <a:xfrm>
            <a:off x="3273270" y="3880429"/>
            <a:ext cx="2520000" cy="2520000"/>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accent1"/>
                </a:solidFill>
                <a:effectLst>
                  <a:outerShdw blurRad="38100" dist="25400" dir="5400000" algn="ctr" rotWithShape="0">
                    <a:srgbClr val="6E747A">
                      <a:alpha val="43000"/>
                    </a:srgbClr>
                  </a:outerShdw>
                </a:effectLst>
              </a:rPr>
              <a:t>Erweitern und Absichern</a:t>
            </a:r>
          </a:p>
        </p:txBody>
      </p:sp>
      <p:sp>
        <p:nvSpPr>
          <p:cNvPr id="19" name="Flussdiagramm: Alternativer Prozess 18"/>
          <p:cNvSpPr/>
          <p:nvPr/>
        </p:nvSpPr>
        <p:spPr>
          <a:xfrm>
            <a:off x="5950349" y="3880429"/>
            <a:ext cx="2520000" cy="2520000"/>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accent1"/>
                </a:solidFill>
                <a:effectLst>
                  <a:outerShdw blurRad="38100" dist="25400" dir="5400000" algn="ctr" rotWithShape="0">
                    <a:srgbClr val="6E747A">
                      <a:alpha val="43000"/>
                    </a:srgbClr>
                  </a:outerShdw>
                </a:effectLst>
              </a:rPr>
              <a:t>Betreiben</a:t>
            </a:r>
          </a:p>
        </p:txBody>
      </p:sp>
      <p:sp>
        <p:nvSpPr>
          <p:cNvPr id="2" name="Textfeld 1"/>
          <p:cNvSpPr txBox="1"/>
          <p:nvPr/>
        </p:nvSpPr>
        <p:spPr>
          <a:xfrm>
            <a:off x="8763000" y="1569151"/>
            <a:ext cx="2990850" cy="1846659"/>
          </a:xfrm>
          <a:prstGeom prst="rect">
            <a:avLst/>
          </a:prstGeom>
          <a:noFill/>
          <a:ln w="3175">
            <a:noFill/>
          </a:ln>
        </p:spPr>
        <p:txBody>
          <a:bodyPr wrap="square" lIns="0" tIns="0" rIns="0" bIns="0" rtlCol="0">
            <a:spAutoFit/>
          </a:bodyPr>
          <a:lstStyle/>
          <a:p>
            <a:pPr marL="342900" indent="-342900">
              <a:buClr>
                <a:schemeClr val="accent1"/>
              </a:buClr>
              <a:buSzPct val="85000"/>
              <a:buFont typeface="Arial" panose="020B0604020202020204" pitchFamily="34" charset="0"/>
              <a:buChar char="•"/>
            </a:pPr>
            <a:r>
              <a:rPr lang="de-DE" sz="2000" dirty="0" smtClean="0"/>
              <a:t>Baukasten für Business Apps</a:t>
            </a:r>
          </a:p>
          <a:p>
            <a:pPr marL="342900" indent="-342900">
              <a:buClr>
                <a:schemeClr val="accent1"/>
              </a:buClr>
              <a:buSzPct val="85000"/>
              <a:buFont typeface="Arial" panose="020B0604020202020204" pitchFamily="34" charset="0"/>
              <a:buChar char="•"/>
            </a:pPr>
            <a:r>
              <a:rPr lang="de-DE" sz="2000" dirty="0" err="1" smtClean="0"/>
              <a:t>Git</a:t>
            </a:r>
            <a:endParaRPr lang="de-DE" sz="2000" dirty="0" smtClean="0"/>
          </a:p>
          <a:p>
            <a:pPr marL="342900" indent="-342900">
              <a:buClr>
                <a:schemeClr val="accent1"/>
              </a:buClr>
              <a:buSzPct val="85000"/>
              <a:buFont typeface="Arial" panose="020B0604020202020204" pitchFamily="34" charset="0"/>
              <a:buChar char="•"/>
            </a:pPr>
            <a:r>
              <a:rPr lang="de-DE" sz="2000" dirty="0" smtClean="0"/>
              <a:t>Java Debugging</a:t>
            </a:r>
          </a:p>
          <a:p>
            <a:pPr marL="342900" indent="-342900">
              <a:buClr>
                <a:schemeClr val="accent1"/>
              </a:buClr>
              <a:buSzPct val="85000"/>
              <a:buFont typeface="Arial" panose="020B0604020202020204" pitchFamily="34" charset="0"/>
              <a:buChar char="•"/>
            </a:pPr>
            <a:r>
              <a:rPr lang="de-DE" sz="2000" dirty="0" smtClean="0"/>
              <a:t>SAP Web IDE</a:t>
            </a:r>
          </a:p>
          <a:p>
            <a:pPr marL="342900" indent="-342900">
              <a:buClr>
                <a:schemeClr val="accent1"/>
              </a:buClr>
              <a:buSzPct val="85000"/>
              <a:buFont typeface="Arial" panose="020B0604020202020204" pitchFamily="34" charset="0"/>
              <a:buChar char="•"/>
            </a:pPr>
            <a:r>
              <a:rPr lang="de-DE" sz="2000" dirty="0" smtClean="0"/>
              <a:t>SAP Translation Hub</a:t>
            </a:r>
          </a:p>
        </p:txBody>
      </p:sp>
      <p:sp>
        <p:nvSpPr>
          <p:cNvPr id="8" name="Textfeld 7"/>
          <p:cNvSpPr txBox="1"/>
          <p:nvPr/>
        </p:nvSpPr>
        <p:spPr>
          <a:xfrm>
            <a:off x="8763000" y="4402541"/>
            <a:ext cx="2571750" cy="1231106"/>
          </a:xfrm>
          <a:prstGeom prst="rect">
            <a:avLst/>
          </a:prstGeom>
          <a:noFill/>
          <a:ln w="3175">
            <a:noFill/>
          </a:ln>
        </p:spPr>
        <p:txBody>
          <a:bodyPr wrap="square" lIns="0" tIns="0" rIns="0" bIns="0" rtlCol="0">
            <a:spAutoFit/>
          </a:bodyPr>
          <a:lstStyle/>
          <a:p>
            <a:pPr marL="342900" indent="-342900">
              <a:buClr>
                <a:schemeClr val="accent1"/>
              </a:buClr>
              <a:buSzPct val="85000"/>
              <a:buFont typeface="Arial" panose="020B0604020202020204" pitchFamily="34" charset="0"/>
              <a:buChar char="•"/>
            </a:pPr>
            <a:r>
              <a:rPr lang="de-DE" sz="2000" dirty="0" err="1" smtClean="0"/>
              <a:t>PostgreSQL</a:t>
            </a:r>
            <a:endParaRPr lang="de-DE" sz="2000" dirty="0" smtClean="0"/>
          </a:p>
          <a:p>
            <a:pPr marL="342900" indent="-342900">
              <a:buClr>
                <a:schemeClr val="accent1"/>
              </a:buClr>
              <a:buSzPct val="85000"/>
              <a:buFont typeface="Arial" panose="020B0604020202020204" pitchFamily="34" charset="0"/>
              <a:buChar char="•"/>
            </a:pPr>
            <a:r>
              <a:rPr lang="de-DE" sz="2000" dirty="0" smtClean="0"/>
              <a:t>SAP HANA</a:t>
            </a:r>
          </a:p>
          <a:p>
            <a:pPr marL="342900" indent="-342900">
              <a:buClr>
                <a:schemeClr val="accent1"/>
              </a:buClr>
              <a:buSzPct val="85000"/>
              <a:buFont typeface="Arial" panose="020B0604020202020204" pitchFamily="34" charset="0"/>
              <a:buChar char="•"/>
            </a:pPr>
            <a:r>
              <a:rPr lang="de-DE" sz="2000" dirty="0" smtClean="0"/>
              <a:t>Odata </a:t>
            </a:r>
            <a:r>
              <a:rPr lang="de-DE" sz="2000" dirty="0" err="1" smtClean="0"/>
              <a:t>Provisioning</a:t>
            </a:r>
            <a:endParaRPr lang="de-DE" sz="2000" dirty="0" smtClean="0"/>
          </a:p>
          <a:p>
            <a:pPr marL="342900" indent="-342900">
              <a:buClr>
                <a:schemeClr val="accent1"/>
              </a:buClr>
              <a:buSzPct val="85000"/>
              <a:buFont typeface="Arial" panose="020B0604020202020204" pitchFamily="34" charset="0"/>
              <a:buChar char="•"/>
            </a:pPr>
            <a:endParaRPr lang="de-DE" sz="2000" dirty="0" smtClean="0"/>
          </a:p>
        </p:txBody>
      </p:sp>
      <p:sp>
        <p:nvSpPr>
          <p:cNvPr id="10" name="Textfeld 9"/>
          <p:cNvSpPr txBox="1"/>
          <p:nvPr/>
        </p:nvSpPr>
        <p:spPr>
          <a:xfrm>
            <a:off x="408869" y="4402541"/>
            <a:ext cx="2571750" cy="1846659"/>
          </a:xfrm>
          <a:prstGeom prst="rect">
            <a:avLst/>
          </a:prstGeom>
          <a:noFill/>
          <a:ln w="3175">
            <a:noFill/>
          </a:ln>
        </p:spPr>
        <p:txBody>
          <a:bodyPr wrap="square" lIns="0" tIns="0" rIns="0" bIns="0" rtlCol="0">
            <a:spAutoFit/>
          </a:bodyPr>
          <a:lstStyle/>
          <a:p>
            <a:pPr marL="342900" indent="-342900">
              <a:buClr>
                <a:schemeClr val="accent1"/>
              </a:buClr>
              <a:buSzPct val="85000"/>
              <a:buFont typeface="Arial" panose="020B0604020202020204" pitchFamily="34" charset="0"/>
              <a:buChar char="•"/>
            </a:pPr>
            <a:r>
              <a:rPr lang="de-DE" sz="2000" dirty="0" smtClean="0"/>
              <a:t>Identitätsverwaltung</a:t>
            </a:r>
          </a:p>
          <a:p>
            <a:pPr marL="342900" indent="-342900">
              <a:buClr>
                <a:schemeClr val="accent1"/>
              </a:buClr>
              <a:buSzPct val="85000"/>
              <a:buFont typeface="Arial" panose="020B0604020202020204" pitchFamily="34" charset="0"/>
              <a:buChar char="•"/>
            </a:pPr>
            <a:r>
              <a:rPr lang="de-DE" sz="2000" dirty="0" err="1" smtClean="0"/>
              <a:t>Oauth</a:t>
            </a:r>
            <a:r>
              <a:rPr lang="de-DE" sz="2000" dirty="0" smtClean="0"/>
              <a:t> 2.0</a:t>
            </a:r>
          </a:p>
          <a:p>
            <a:pPr marL="342900" indent="-342900">
              <a:buClr>
                <a:schemeClr val="accent1"/>
              </a:buClr>
              <a:buSzPct val="85000"/>
              <a:buFont typeface="Arial" panose="020B0604020202020204" pitchFamily="34" charset="0"/>
              <a:buChar char="•"/>
            </a:pPr>
            <a:r>
              <a:rPr lang="de-DE" sz="2000" dirty="0" err="1" smtClean="0"/>
              <a:t>Keystore</a:t>
            </a:r>
            <a:endParaRPr lang="de-DE" sz="2000" dirty="0" smtClean="0"/>
          </a:p>
          <a:p>
            <a:pPr marL="342900" indent="-342900">
              <a:buClr>
                <a:schemeClr val="accent1"/>
              </a:buClr>
              <a:buSzPct val="85000"/>
              <a:buFont typeface="Arial" panose="020B0604020202020204" pitchFamily="34" charset="0"/>
              <a:buChar char="•"/>
            </a:pPr>
            <a:r>
              <a:rPr lang="de-DE" sz="2000" dirty="0" err="1" smtClean="0"/>
              <a:t>Gamification</a:t>
            </a:r>
            <a:endParaRPr lang="de-DE" sz="2000" dirty="0" smtClean="0"/>
          </a:p>
          <a:p>
            <a:pPr marL="342900" indent="-342900">
              <a:buClr>
                <a:schemeClr val="accent1"/>
              </a:buClr>
              <a:buSzPct val="85000"/>
              <a:buFont typeface="Arial" panose="020B0604020202020204" pitchFamily="34" charset="0"/>
              <a:buChar char="•"/>
            </a:pPr>
            <a:endParaRPr lang="de-DE" sz="2000" dirty="0" smtClean="0"/>
          </a:p>
          <a:p>
            <a:pPr marL="342900" indent="-342900">
              <a:buClr>
                <a:schemeClr val="accent1"/>
              </a:buClr>
              <a:buSzPct val="85000"/>
              <a:buFont typeface="Arial" panose="020B0604020202020204" pitchFamily="34" charset="0"/>
              <a:buChar char="•"/>
            </a:pPr>
            <a:endParaRPr lang="de-DE" sz="2000" dirty="0" smtClean="0"/>
          </a:p>
        </p:txBody>
      </p:sp>
      <p:sp>
        <p:nvSpPr>
          <p:cNvPr id="11" name="Textfeld 10"/>
          <p:cNvSpPr txBox="1"/>
          <p:nvPr/>
        </p:nvSpPr>
        <p:spPr>
          <a:xfrm>
            <a:off x="408869" y="1723038"/>
            <a:ext cx="2571750" cy="1538883"/>
          </a:xfrm>
          <a:prstGeom prst="rect">
            <a:avLst/>
          </a:prstGeom>
          <a:noFill/>
          <a:ln w="3175">
            <a:noFill/>
          </a:ln>
        </p:spPr>
        <p:txBody>
          <a:bodyPr wrap="square" lIns="0" tIns="0" rIns="0" bIns="0" rtlCol="0">
            <a:spAutoFit/>
          </a:bodyPr>
          <a:lstStyle/>
          <a:p>
            <a:pPr marL="342900" indent="-342900">
              <a:buClr>
                <a:schemeClr val="accent1"/>
              </a:buClr>
              <a:buSzPct val="85000"/>
              <a:buFont typeface="Arial" panose="020B0604020202020204" pitchFamily="34" charset="0"/>
              <a:buChar char="•"/>
            </a:pPr>
            <a:r>
              <a:rPr lang="de-DE" sz="2000" dirty="0" smtClean="0"/>
              <a:t>HTML5</a:t>
            </a:r>
          </a:p>
          <a:p>
            <a:pPr marL="342900" indent="-342900">
              <a:buClr>
                <a:schemeClr val="accent1"/>
              </a:buClr>
              <a:buSzPct val="85000"/>
              <a:buFont typeface="Arial" panose="020B0604020202020204" pitchFamily="34" charset="0"/>
              <a:buChar char="•"/>
            </a:pPr>
            <a:r>
              <a:rPr lang="de-DE" sz="2000" dirty="0" smtClean="0"/>
              <a:t>JAVA</a:t>
            </a:r>
          </a:p>
          <a:p>
            <a:pPr marL="342900" indent="-342900">
              <a:buClr>
                <a:schemeClr val="accent1"/>
              </a:buClr>
              <a:buSzPct val="85000"/>
              <a:buFont typeface="Arial" panose="020B0604020202020204" pitchFamily="34" charset="0"/>
              <a:buChar char="•"/>
            </a:pPr>
            <a:r>
              <a:rPr lang="de-DE" sz="2000" dirty="0" smtClean="0"/>
              <a:t>BYOL</a:t>
            </a:r>
          </a:p>
          <a:p>
            <a:pPr marL="342900" indent="-342900">
              <a:buClr>
                <a:schemeClr val="accent1"/>
              </a:buClr>
              <a:buSzPct val="85000"/>
              <a:buFont typeface="Arial" panose="020B0604020202020204" pitchFamily="34" charset="0"/>
              <a:buChar char="•"/>
            </a:pPr>
            <a:endParaRPr lang="de-DE" sz="2000" dirty="0" smtClean="0"/>
          </a:p>
          <a:p>
            <a:pPr marL="342900" indent="-342900">
              <a:buClr>
                <a:schemeClr val="accent1"/>
              </a:buClr>
              <a:buSzPct val="85000"/>
              <a:buFont typeface="Arial" panose="020B0604020202020204" pitchFamily="34" charset="0"/>
              <a:buChar char="•"/>
            </a:pPr>
            <a:endParaRPr lang="de-DE" sz="2000" dirty="0" smtClean="0"/>
          </a:p>
        </p:txBody>
      </p:sp>
    </p:spTree>
    <p:extLst>
      <p:ext uri="{BB962C8B-B14F-4D97-AF65-F5344CB8AC3E}">
        <p14:creationId xmlns:p14="http://schemas.microsoft.com/office/powerpoint/2010/main" val="8908071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hteck 15"/>
          <p:cNvSpPr/>
          <p:nvPr/>
        </p:nvSpPr>
        <p:spPr>
          <a:xfrm>
            <a:off x="3273270" y="1232481"/>
            <a:ext cx="2520000" cy="252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Zielgruppe</a:t>
            </a:r>
          </a:p>
        </p:txBody>
      </p:sp>
      <p:sp>
        <p:nvSpPr>
          <p:cNvPr id="17" name="Abgerundetes Rechteck 16"/>
          <p:cNvSpPr/>
          <p:nvPr/>
        </p:nvSpPr>
        <p:spPr>
          <a:xfrm>
            <a:off x="5950349" y="1232481"/>
            <a:ext cx="2520000" cy="2520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a:ln w="0"/>
                <a:solidFill>
                  <a:schemeClr val="accent1"/>
                </a:solidFill>
                <a:effectLst>
                  <a:outerShdw blurRad="38100" dist="25400" dir="5400000" algn="ctr" rotWithShape="0">
                    <a:srgbClr val="6E747A">
                      <a:alpha val="43000"/>
                    </a:srgbClr>
                  </a:outerShdw>
                </a:effectLst>
              </a:rPr>
              <a:t>SAP-Partner</a:t>
            </a:r>
          </a:p>
        </p:txBody>
      </p:sp>
      <p:sp>
        <p:nvSpPr>
          <p:cNvPr id="20" name="Abgerundetes Rechteck 19"/>
          <p:cNvSpPr/>
          <p:nvPr/>
        </p:nvSpPr>
        <p:spPr>
          <a:xfrm>
            <a:off x="3273270" y="3880429"/>
            <a:ext cx="2520000" cy="2520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accent1"/>
                </a:solidFill>
                <a:effectLst>
                  <a:outerShdw blurRad="38100" dist="25400" dir="5400000" algn="ctr" rotWithShape="0">
                    <a:srgbClr val="6E747A">
                      <a:alpha val="43000"/>
                    </a:srgbClr>
                  </a:outerShdw>
                </a:effectLst>
              </a:rPr>
              <a:t>Andere</a:t>
            </a:r>
          </a:p>
        </p:txBody>
      </p:sp>
      <p:sp>
        <p:nvSpPr>
          <p:cNvPr id="21" name="Abgerundetes Rechteck 20"/>
          <p:cNvSpPr/>
          <p:nvPr/>
        </p:nvSpPr>
        <p:spPr>
          <a:xfrm>
            <a:off x="5950349" y="3880429"/>
            <a:ext cx="2520000" cy="2520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accent1"/>
                </a:solidFill>
                <a:effectLst>
                  <a:outerShdw blurRad="38100" dist="25400" dir="5400000" algn="ctr" rotWithShape="0">
                    <a:srgbClr val="6E747A">
                      <a:alpha val="43000"/>
                    </a:srgbClr>
                  </a:outerShdw>
                </a:effectLst>
              </a:rPr>
              <a:t>SAP-Kunden</a:t>
            </a:r>
          </a:p>
        </p:txBody>
      </p:sp>
      <p:sp>
        <p:nvSpPr>
          <p:cNvPr id="9" name="Titel 8"/>
          <p:cNvSpPr>
            <a:spLocks noGrp="1"/>
          </p:cNvSpPr>
          <p:nvPr>
            <p:ph type="title"/>
          </p:nvPr>
        </p:nvSpPr>
        <p:spPr>
          <a:xfrm>
            <a:off x="630001" y="351299"/>
            <a:ext cx="9780091" cy="443198"/>
          </a:xfrm>
        </p:spPr>
        <p:txBody>
          <a:bodyPr/>
          <a:lstStyle/>
          <a:p>
            <a:r>
              <a:rPr lang="de-DE" dirty="0" smtClean="0"/>
              <a:t>SAP Cloud </a:t>
            </a:r>
            <a:r>
              <a:rPr lang="de-DE" dirty="0" err="1" smtClean="0"/>
              <a:t>Platform</a:t>
            </a:r>
            <a:endParaRPr lang="de-DE" dirty="0"/>
          </a:p>
        </p:txBody>
      </p:sp>
      <p:sp>
        <p:nvSpPr>
          <p:cNvPr id="23" name="Textfeld 22"/>
          <p:cNvSpPr txBox="1"/>
          <p:nvPr/>
        </p:nvSpPr>
        <p:spPr>
          <a:xfrm>
            <a:off x="8763000" y="2338592"/>
            <a:ext cx="2990850" cy="307777"/>
          </a:xfrm>
          <a:prstGeom prst="rect">
            <a:avLst/>
          </a:prstGeom>
          <a:noFill/>
          <a:ln w="3175">
            <a:noFill/>
          </a:ln>
        </p:spPr>
        <p:txBody>
          <a:bodyPr wrap="square" lIns="0" tIns="0" rIns="0" bIns="0" rtlCol="0">
            <a:spAutoFit/>
          </a:bodyPr>
          <a:lstStyle/>
          <a:p>
            <a:pPr>
              <a:buClr>
                <a:schemeClr val="accent1"/>
              </a:buClr>
              <a:buSzPct val="85000"/>
            </a:pPr>
            <a:r>
              <a:rPr lang="de-DE" sz="2000" dirty="0" smtClean="0"/>
              <a:t>&gt;17.000 weltweit</a:t>
            </a:r>
          </a:p>
        </p:txBody>
      </p:sp>
      <p:sp>
        <p:nvSpPr>
          <p:cNvPr id="26" name="Textfeld 25"/>
          <p:cNvSpPr txBox="1"/>
          <p:nvPr/>
        </p:nvSpPr>
        <p:spPr>
          <a:xfrm>
            <a:off x="8763000" y="4832652"/>
            <a:ext cx="2990850" cy="615553"/>
          </a:xfrm>
          <a:prstGeom prst="rect">
            <a:avLst/>
          </a:prstGeom>
          <a:noFill/>
          <a:ln w="3175">
            <a:noFill/>
          </a:ln>
        </p:spPr>
        <p:txBody>
          <a:bodyPr wrap="square" lIns="0" tIns="0" rIns="0" bIns="0" rtlCol="0">
            <a:spAutoFit/>
          </a:bodyPr>
          <a:lstStyle/>
          <a:p>
            <a:pPr>
              <a:buClr>
                <a:schemeClr val="accent1"/>
              </a:buClr>
              <a:buSzPct val="85000"/>
            </a:pPr>
            <a:r>
              <a:rPr lang="de-DE" sz="2000" dirty="0" smtClean="0"/>
              <a:t>&gt; 404.000 Kunden in mehr als 180 Ländern</a:t>
            </a:r>
          </a:p>
        </p:txBody>
      </p:sp>
    </p:spTree>
    <p:extLst>
      <p:ext uri="{BB962C8B-B14F-4D97-AF65-F5344CB8AC3E}">
        <p14:creationId xmlns:p14="http://schemas.microsoft.com/office/powerpoint/2010/main" val="232029408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2B347786-3B0C-4798-96A5-F278B57D33FE}" type="datetime3">
              <a:rPr lang="de-DE" smtClean="0"/>
              <a:t>15/09/18</a:t>
            </a:fld>
            <a:endParaRPr lang="de-DE" dirty="0"/>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33</a:t>
            </a:fld>
            <a:endParaRPr lang="de-DE"/>
          </a:p>
        </p:txBody>
      </p:sp>
      <p:sp>
        <p:nvSpPr>
          <p:cNvPr id="7" name="Textplatzhalter 6"/>
          <p:cNvSpPr>
            <a:spLocks noGrp="1"/>
          </p:cNvSpPr>
          <p:nvPr>
            <p:ph type="body" sz="quarter" idx="14"/>
          </p:nvPr>
        </p:nvSpPr>
        <p:spPr>
          <a:xfrm>
            <a:off x="630000" y="1260000"/>
            <a:ext cx="5270400" cy="677108"/>
          </a:xfrm>
        </p:spPr>
        <p:txBody>
          <a:bodyPr/>
          <a:lstStyle/>
          <a:p>
            <a:r>
              <a:rPr lang="de-DE" dirty="0" smtClean="0"/>
              <a:t>Bosch</a:t>
            </a:r>
          </a:p>
          <a:p>
            <a:r>
              <a:rPr lang="de-DE" dirty="0" smtClean="0"/>
              <a:t>- Stellplatzsuche für LKW</a:t>
            </a:r>
            <a:endParaRPr lang="de-DE" dirty="0"/>
          </a:p>
        </p:txBody>
      </p:sp>
      <p:sp>
        <p:nvSpPr>
          <p:cNvPr id="8" name="Textplatzhalter 7"/>
          <p:cNvSpPr>
            <a:spLocks noGrp="1"/>
          </p:cNvSpPr>
          <p:nvPr>
            <p:ph type="body" sz="quarter" idx="15"/>
          </p:nvPr>
        </p:nvSpPr>
        <p:spPr>
          <a:xfrm>
            <a:off x="6277075" y="1260000"/>
            <a:ext cx="5270400" cy="677108"/>
          </a:xfrm>
        </p:spPr>
        <p:txBody>
          <a:bodyPr/>
          <a:lstStyle/>
          <a:p>
            <a:r>
              <a:rPr lang="de-DE" dirty="0" smtClean="0"/>
              <a:t>Hamburger Hafenbehörde</a:t>
            </a:r>
          </a:p>
          <a:p>
            <a:r>
              <a:rPr lang="de-DE" dirty="0" smtClean="0"/>
              <a:t>- Koordination von Containerschiffen in Echtzeit</a:t>
            </a:r>
            <a:endParaRPr lang="de-DE" dirty="0"/>
          </a:p>
        </p:txBody>
      </p:sp>
      <p:sp>
        <p:nvSpPr>
          <p:cNvPr id="6" name="Titel 5"/>
          <p:cNvSpPr>
            <a:spLocks noGrp="1"/>
          </p:cNvSpPr>
          <p:nvPr>
            <p:ph type="title"/>
          </p:nvPr>
        </p:nvSpPr>
        <p:spPr>
          <a:xfrm>
            <a:off x="630001" y="351299"/>
            <a:ext cx="9780091" cy="443198"/>
          </a:xfrm>
        </p:spPr>
        <p:txBody>
          <a:bodyPr/>
          <a:lstStyle/>
          <a:p>
            <a:r>
              <a:rPr lang="de-DE" dirty="0" smtClean="0"/>
              <a:t>Beispiele für die Zielgruppe „Andere“</a:t>
            </a:r>
            <a:endParaRPr lang="de-DE" dirty="0"/>
          </a:p>
        </p:txBody>
      </p:sp>
      <p:pic>
        <p:nvPicPr>
          <p:cNvPr id="1026" name="Picture 2" descr="Bosch Secure Truck Parking: The easiest way to find parking quickly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732" y="3171463"/>
            <a:ext cx="4834126" cy="3223757"/>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p:cNvSpPr txBox="1"/>
          <p:nvPr/>
        </p:nvSpPr>
        <p:spPr>
          <a:xfrm>
            <a:off x="289367" y="6429402"/>
            <a:ext cx="11690430" cy="107722"/>
          </a:xfrm>
          <a:prstGeom prst="rect">
            <a:avLst/>
          </a:prstGeom>
          <a:noFill/>
          <a:ln w="3175">
            <a:noFill/>
          </a:ln>
        </p:spPr>
        <p:txBody>
          <a:bodyPr wrap="square" lIns="0" tIns="0" rIns="0" bIns="0" rtlCol="0">
            <a:spAutoFit/>
          </a:bodyPr>
          <a:lstStyle/>
          <a:p>
            <a:pPr>
              <a:buClr>
                <a:schemeClr val="accent1"/>
              </a:buClr>
              <a:buSzPct val="85000"/>
            </a:pPr>
            <a:r>
              <a:rPr lang="de-DE" sz="700" dirty="0"/>
              <a:t>Quelle: https://www.bosch-presse.de/pressportal/de/media/dam_images/pi9423/image0012844x1599_img_w1280.jpg</a:t>
            </a:r>
            <a:endParaRPr lang="de-DE" sz="700" dirty="0" smtClean="0"/>
          </a:p>
        </p:txBody>
      </p:sp>
      <p:pic>
        <p:nvPicPr>
          <p:cNvPr id="1028" name="Picture 4" descr="https://cloudplatform.sap.com/success/hpa/_jcr_content/sectionContainer/par/section/par/usecase/heroImage.adaptto.desktop_full_h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4582" y="3185039"/>
            <a:ext cx="5753100" cy="3190876"/>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p:cNvSpPr txBox="1"/>
          <p:nvPr/>
        </p:nvSpPr>
        <p:spPr>
          <a:xfrm>
            <a:off x="6134582" y="6429402"/>
            <a:ext cx="5753100" cy="110800"/>
          </a:xfrm>
          <a:prstGeom prst="rect">
            <a:avLst/>
          </a:prstGeom>
          <a:noFill/>
          <a:ln w="3175">
            <a:noFill/>
          </a:ln>
        </p:spPr>
        <p:txBody>
          <a:bodyPr wrap="square" lIns="0" tIns="0" rIns="0" bIns="0" rtlCol="0">
            <a:spAutoFit/>
          </a:bodyPr>
          <a:lstStyle/>
          <a:p>
            <a:pPr>
              <a:buClr>
                <a:schemeClr val="accent1"/>
              </a:buClr>
              <a:buSzPct val="85000"/>
            </a:pPr>
            <a:r>
              <a:rPr lang="de-DE" sz="700" dirty="0"/>
              <a:t>Quelle: </a:t>
            </a:r>
            <a:r>
              <a:rPr lang="de-DE" sz="700" dirty="0" smtClean="0"/>
              <a:t>https</a:t>
            </a:r>
            <a:r>
              <a:rPr lang="de-DE" sz="700" dirty="0"/>
              <a:t>://cloudplatform.sap.com/success/hpa/_</a:t>
            </a:r>
            <a:r>
              <a:rPr lang="de-DE" sz="700" dirty="0" smtClean="0"/>
              <a:t>jcr_content/sectionContainer/par/section/par/usecase/heroImage.adaptto.desktop_full_hd.jpg</a:t>
            </a:r>
          </a:p>
        </p:txBody>
      </p:sp>
    </p:spTree>
    <p:extLst>
      <p:ext uri="{BB962C8B-B14F-4D97-AF65-F5344CB8AC3E}">
        <p14:creationId xmlns:p14="http://schemas.microsoft.com/office/powerpoint/2010/main" val="19447094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2B347786-3B0C-4798-96A5-F278B57D33FE}" type="datetime3">
              <a:rPr lang="de-DE" smtClean="0"/>
              <a:t>15/09/18</a:t>
            </a:fld>
            <a:endParaRPr lang="de-DE" dirty="0"/>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34</a:t>
            </a:fld>
            <a:endParaRPr lang="de-DE"/>
          </a:p>
        </p:txBody>
      </p:sp>
      <p:sp>
        <p:nvSpPr>
          <p:cNvPr id="6" name="Titel 5"/>
          <p:cNvSpPr>
            <a:spLocks noGrp="1"/>
          </p:cNvSpPr>
          <p:nvPr>
            <p:ph type="title"/>
          </p:nvPr>
        </p:nvSpPr>
        <p:spPr/>
        <p:txBody>
          <a:bodyPr/>
          <a:lstStyle/>
          <a:p>
            <a:r>
              <a:rPr lang="de-DE" dirty="0" smtClean="0"/>
              <a:t>SAP App Store</a:t>
            </a:r>
            <a:endParaRPr lang="de-DE" dirty="0"/>
          </a:p>
        </p:txBody>
      </p:sp>
      <p:pic>
        <p:nvPicPr>
          <p:cNvPr id="7" name="Grafik 6"/>
          <p:cNvPicPr>
            <a:picLocks noChangeAspect="1"/>
          </p:cNvPicPr>
          <p:nvPr/>
        </p:nvPicPr>
        <p:blipFill rotWithShape="1">
          <a:blip r:embed="rId2"/>
          <a:srcRect t="7024"/>
          <a:stretch/>
        </p:blipFill>
        <p:spPr>
          <a:xfrm>
            <a:off x="884039" y="1112441"/>
            <a:ext cx="9404761" cy="5415989"/>
          </a:xfrm>
          <a:prstGeom prst="rect">
            <a:avLst/>
          </a:prstGeom>
        </p:spPr>
      </p:pic>
    </p:spTree>
    <p:extLst>
      <p:ext uri="{BB962C8B-B14F-4D97-AF65-F5344CB8AC3E}">
        <p14:creationId xmlns:p14="http://schemas.microsoft.com/office/powerpoint/2010/main" val="23452646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35</a:t>
            </a:fld>
            <a:endParaRPr lang="de-DE"/>
          </a:p>
        </p:txBody>
      </p:sp>
      <p:sp>
        <p:nvSpPr>
          <p:cNvPr id="5" name="Textplatzhalter 4"/>
          <p:cNvSpPr>
            <a:spLocks noGrp="1"/>
          </p:cNvSpPr>
          <p:nvPr>
            <p:ph type="body" idx="1"/>
          </p:nvPr>
        </p:nvSpPr>
        <p:spPr>
          <a:xfrm>
            <a:off x="629999" y="1260000"/>
            <a:ext cx="10915199" cy="5078313"/>
          </a:xfrm>
        </p:spPr>
        <p:txBody>
          <a:bodyPr/>
          <a:lstStyle/>
          <a:p>
            <a:pPr marL="571500" lvl="0" indent="-342900">
              <a:spcAft>
                <a:spcPts val="1200"/>
              </a:spcAft>
              <a:buFont typeface="Arial" panose="020B0604020202020204" pitchFamily="34" charset="0"/>
              <a:buChar char="•"/>
            </a:pPr>
            <a:r>
              <a:rPr lang="de-DE" b="1" dirty="0" smtClean="0"/>
              <a:t>12-Faktor-basierte </a:t>
            </a:r>
            <a:r>
              <a:rPr lang="de-DE" b="1" dirty="0"/>
              <a:t>Anwendungen:</a:t>
            </a:r>
            <a:r>
              <a:rPr lang="de-DE" dirty="0"/>
              <a:t> „Das 12 </a:t>
            </a:r>
            <a:r>
              <a:rPr lang="de-DE" dirty="0" err="1"/>
              <a:t>Factor</a:t>
            </a:r>
            <a:r>
              <a:rPr lang="de-DE" dirty="0"/>
              <a:t> App Manifest gibt einige Empfehlungen dafür, wie Web-Apps für die Cloud am Besten entwickelt werden können“. Darin stehen 12 Faktoren, die bei einer SaaS-Anwendung für bessere Skalierbarkeit, und Portierbarkeit sorgen [32].</a:t>
            </a:r>
          </a:p>
          <a:p>
            <a:pPr marL="571500" lvl="0" indent="-342900">
              <a:spcAft>
                <a:spcPts val="1200"/>
              </a:spcAft>
              <a:buFont typeface="Arial" panose="020B0604020202020204" pitchFamily="34" charset="0"/>
              <a:buChar char="•"/>
            </a:pPr>
            <a:r>
              <a:rPr lang="de-DE" b="1" dirty="0"/>
              <a:t>Mikrodienst-basierte Anwendungen: </a:t>
            </a:r>
            <a:r>
              <a:rPr lang="de-DE" dirty="0"/>
              <a:t>Jeder Mikrodienst erfüllt nur eine Aufgabe. Durch die Verbindung mehrerer Mikrodienste entsteht eine komplexe Anwendung [33].</a:t>
            </a:r>
          </a:p>
          <a:p>
            <a:pPr marL="571500" lvl="0" indent="-342900">
              <a:spcAft>
                <a:spcPts val="1200"/>
              </a:spcAft>
              <a:buFont typeface="Arial" panose="020B0604020202020204" pitchFamily="34" charset="0"/>
              <a:buChar char="•"/>
            </a:pPr>
            <a:r>
              <a:rPr lang="de-DE" b="1" dirty="0"/>
              <a:t>Native SAP HANA Anwendungen: </a:t>
            </a:r>
            <a:r>
              <a:rPr lang="de-DE" dirty="0"/>
              <a:t>Wenn eine Anwendung speziell für ein bestimmtes Betriebssystem entwickelt wird, gilt sie als nativ. „Dadurch ist sichergestellt, dass alle Schnittstellen zu Hardware einheitlich funktionieren und die Ressourcen des Geräts optimal genutzt werden“ [34].</a:t>
            </a:r>
          </a:p>
          <a:p>
            <a:pPr marL="571500" lvl="0" indent="-342900">
              <a:spcAft>
                <a:spcPts val="1200"/>
              </a:spcAft>
              <a:buFont typeface="Arial" panose="020B0604020202020204" pitchFamily="34" charset="0"/>
              <a:buChar char="•"/>
            </a:pPr>
            <a:r>
              <a:rPr lang="de-DE" b="1" dirty="0"/>
              <a:t>Anwendungen mit Bezug auf das Internet der Dinge:</a:t>
            </a:r>
            <a:r>
              <a:rPr lang="de-DE" dirty="0"/>
              <a:t> „Das Internet der Dinge beschreibt eine globale Netzwerkinfrastruktur, an die Maschinen und Geräte angeschlossen werden“ können [35, S. 6]</a:t>
            </a:r>
          </a:p>
          <a:p>
            <a:pPr marL="571500" lvl="0" indent="-342900">
              <a:spcAft>
                <a:spcPts val="1200"/>
              </a:spcAft>
              <a:buFont typeface="Arial" panose="020B0604020202020204" pitchFamily="34" charset="0"/>
              <a:buChar char="•"/>
            </a:pPr>
            <a:r>
              <a:rPr lang="de-DE" b="1" dirty="0"/>
              <a:t>für maschinelles Lernen</a:t>
            </a:r>
            <a:r>
              <a:rPr lang="de-DE" dirty="0"/>
              <a:t> </a:t>
            </a:r>
          </a:p>
          <a:p>
            <a:endParaRPr lang="de-DE" dirty="0"/>
          </a:p>
        </p:txBody>
      </p:sp>
      <p:sp>
        <p:nvSpPr>
          <p:cNvPr id="4" name="Titel 3"/>
          <p:cNvSpPr>
            <a:spLocks noGrp="1"/>
          </p:cNvSpPr>
          <p:nvPr>
            <p:ph type="title"/>
          </p:nvPr>
        </p:nvSpPr>
        <p:spPr>
          <a:xfrm>
            <a:off x="630001" y="351299"/>
            <a:ext cx="9780091" cy="443198"/>
          </a:xfrm>
        </p:spPr>
        <p:txBody>
          <a:bodyPr/>
          <a:lstStyle/>
          <a:p>
            <a:r>
              <a:rPr lang="de-DE" dirty="0" smtClean="0"/>
              <a:t>Cloud </a:t>
            </a:r>
            <a:r>
              <a:rPr lang="de-DE" dirty="0" err="1" smtClean="0"/>
              <a:t>Foundry</a:t>
            </a:r>
            <a:r>
              <a:rPr lang="de-DE" dirty="0" smtClean="0"/>
              <a:t> Umgebung</a:t>
            </a:r>
            <a:endParaRPr lang="de-DE" dirty="0"/>
          </a:p>
        </p:txBody>
      </p:sp>
      <p:sp>
        <p:nvSpPr>
          <p:cNvPr id="6" name="Datumsplatzhalter 5"/>
          <p:cNvSpPr>
            <a:spLocks noGrp="1"/>
          </p:cNvSpPr>
          <p:nvPr>
            <p:ph type="dt" idx="10"/>
          </p:nvPr>
        </p:nvSpPr>
        <p:spPr/>
        <p:txBody>
          <a:bodyPr/>
          <a:lstStyle/>
          <a:p>
            <a:r>
              <a:rPr lang="de-DE" smtClean="0"/>
              <a:t>18/09/18</a:t>
            </a:r>
            <a:endParaRPr lang="de-DE"/>
          </a:p>
        </p:txBody>
      </p:sp>
      <p:sp>
        <p:nvSpPr>
          <p:cNvPr id="7" name="Fußzeilenplatzhalter 6"/>
          <p:cNvSpPr>
            <a:spLocks noGrp="1"/>
          </p:cNvSpPr>
          <p:nvPr>
            <p:ph type="ftr" idx="11"/>
          </p:nvPr>
        </p:nvSpPr>
        <p:spPr/>
        <p:txBody>
          <a:bodyPr/>
          <a:lstStyle/>
          <a:p>
            <a:r>
              <a:rPr lang="de-DE" smtClean="0"/>
              <a:t>| Angela Stöckert | Arvato Systems | Berufsakademie Sachsen </a:t>
            </a:r>
            <a:endParaRPr lang="de-DE"/>
          </a:p>
        </p:txBody>
      </p:sp>
    </p:spTree>
    <p:extLst>
      <p:ext uri="{BB962C8B-B14F-4D97-AF65-F5344CB8AC3E}">
        <p14:creationId xmlns:p14="http://schemas.microsoft.com/office/powerpoint/2010/main" val="284999274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idx="10"/>
          </p:nvPr>
        </p:nvSpPr>
        <p:spPr/>
        <p:txBody>
          <a:bodyPr/>
          <a:lstStyle/>
          <a:p>
            <a:r>
              <a:rPr lang="de-DE" smtClean="0"/>
              <a:t>18/09/18</a:t>
            </a:r>
            <a:endParaRPr lang="de-DE"/>
          </a:p>
        </p:txBody>
      </p:sp>
      <p:sp>
        <p:nvSpPr>
          <p:cNvPr id="3" name="Fußzeilenplatzhalter 2"/>
          <p:cNvSpPr>
            <a:spLocks noGrp="1"/>
          </p:cNvSpPr>
          <p:nvPr>
            <p:ph type="ftr" idx="11"/>
          </p:nvPr>
        </p:nvSpPr>
        <p:spPr/>
        <p:txBody>
          <a:bodyPr/>
          <a:lstStyle/>
          <a:p>
            <a:r>
              <a:rPr lang="de-DE" smtClean="0"/>
              <a:t>| Angela Stöckert | Arvato Systems | Berufsakademie Sachsen </a:t>
            </a:r>
            <a:endParaRPr lang="de-DE"/>
          </a:p>
        </p:txBody>
      </p:sp>
      <p:sp>
        <p:nvSpPr>
          <p:cNvPr id="4" name="Foliennummernplatzhalt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36</a:t>
            </a:fld>
            <a:endParaRPr lang="de-DE"/>
          </a:p>
        </p:txBody>
      </p:sp>
      <p:sp>
        <p:nvSpPr>
          <p:cNvPr id="6" name="Titel 5"/>
          <p:cNvSpPr>
            <a:spLocks noGrp="1"/>
          </p:cNvSpPr>
          <p:nvPr>
            <p:ph type="title"/>
          </p:nvPr>
        </p:nvSpPr>
        <p:spPr>
          <a:xfrm>
            <a:off x="630001" y="351299"/>
            <a:ext cx="9780091" cy="443198"/>
          </a:xfrm>
        </p:spPr>
        <p:txBody>
          <a:bodyPr/>
          <a:lstStyle/>
          <a:p>
            <a:r>
              <a:rPr lang="de-DE" dirty="0" smtClean="0"/>
              <a:t>Cloud-</a:t>
            </a:r>
            <a:r>
              <a:rPr lang="de-DE" dirty="0" err="1" smtClean="0"/>
              <a:t>Foundry</a:t>
            </a:r>
            <a:r>
              <a:rPr lang="de-DE" dirty="0" smtClean="0"/>
              <a:t>-Architektur</a:t>
            </a:r>
            <a:endParaRPr lang="de-DE" dirty="0"/>
          </a:p>
        </p:txBody>
      </p:sp>
      <p:pic>
        <p:nvPicPr>
          <p:cNvPr id="7" name="Grafik 6"/>
          <p:cNvPicPr>
            <a:picLocks noChangeAspect="1"/>
          </p:cNvPicPr>
          <p:nvPr/>
        </p:nvPicPr>
        <p:blipFill rotWithShape="1">
          <a:blip r:embed="rId2">
            <a:extLst>
              <a:ext uri="{28A0092B-C50C-407E-A947-70E740481C1C}">
                <a14:useLocalDpi xmlns:a14="http://schemas.microsoft.com/office/drawing/2010/main" val="0"/>
              </a:ext>
            </a:extLst>
          </a:blip>
          <a:srcRect l="1288" t="25162" r="4463"/>
          <a:stretch/>
        </p:blipFill>
        <p:spPr>
          <a:xfrm>
            <a:off x="439199" y="1656000"/>
            <a:ext cx="11249522" cy="4370400"/>
          </a:xfrm>
          <a:prstGeom prst="rect">
            <a:avLst/>
          </a:prstGeom>
        </p:spPr>
      </p:pic>
    </p:spTree>
    <p:extLst>
      <p:ext uri="{BB962C8B-B14F-4D97-AF65-F5344CB8AC3E}">
        <p14:creationId xmlns:p14="http://schemas.microsoft.com/office/powerpoint/2010/main" val="93921400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37</a:t>
            </a:fld>
            <a:endParaRPr lang="de-DE"/>
          </a:p>
        </p:txBody>
      </p:sp>
      <p:sp>
        <p:nvSpPr>
          <p:cNvPr id="6" name="Titel 5"/>
          <p:cNvSpPr>
            <a:spLocks noGrp="1"/>
          </p:cNvSpPr>
          <p:nvPr>
            <p:ph type="title"/>
          </p:nvPr>
        </p:nvSpPr>
        <p:spPr/>
        <p:txBody>
          <a:bodyPr/>
          <a:lstStyle/>
          <a:p>
            <a:r>
              <a:rPr lang="de-DE" dirty="0" smtClean="0"/>
              <a:t>Regionen in der SAP Cloud </a:t>
            </a:r>
            <a:r>
              <a:rPr lang="de-DE" dirty="0" err="1" smtClean="0"/>
              <a:t>Platform</a:t>
            </a:r>
            <a:endParaRPr lang="de-DE" dirty="0"/>
          </a:p>
        </p:txBody>
      </p:sp>
      <p:pic>
        <p:nvPicPr>
          <p:cNvPr id="5" name="Grafik 4"/>
          <p:cNvPicPr/>
          <p:nvPr/>
        </p:nvPicPr>
        <p:blipFill rotWithShape="1">
          <a:blip r:embed="rId2">
            <a:extLst>
              <a:ext uri="{28A0092B-C50C-407E-A947-70E740481C1C}">
                <a14:useLocalDpi xmlns:a14="http://schemas.microsoft.com/office/drawing/2010/main" val="0"/>
              </a:ext>
            </a:extLst>
          </a:blip>
          <a:srcRect l="923" t="12009" r="375"/>
          <a:stretch/>
        </p:blipFill>
        <p:spPr bwMode="auto">
          <a:xfrm>
            <a:off x="988291" y="1237673"/>
            <a:ext cx="10298544" cy="5238482"/>
          </a:xfrm>
          <a:prstGeom prst="rect">
            <a:avLst/>
          </a:prstGeom>
          <a:ln>
            <a:noFill/>
          </a:ln>
          <a:extLst>
            <a:ext uri="{53640926-AAD7-44D8-BBD7-CCE9431645EC}">
              <a14:shadowObscured xmlns:a14="http://schemas.microsoft.com/office/drawing/2010/main"/>
            </a:ext>
          </a:extLst>
        </p:spPr>
      </p:pic>
      <p:sp>
        <p:nvSpPr>
          <p:cNvPr id="7" name="Textfeld 6"/>
          <p:cNvSpPr txBox="1"/>
          <p:nvPr/>
        </p:nvSpPr>
        <p:spPr>
          <a:xfrm>
            <a:off x="10187704" y="6321600"/>
            <a:ext cx="8285019" cy="246221"/>
          </a:xfrm>
          <a:prstGeom prst="rect">
            <a:avLst/>
          </a:prstGeom>
          <a:noFill/>
        </p:spPr>
        <p:txBody>
          <a:bodyPr wrap="square" rtlCol="0">
            <a:spAutoFit/>
          </a:bodyPr>
          <a:lstStyle/>
          <a:p>
            <a:r>
              <a:rPr lang="de-DE" sz="1000" dirty="0"/>
              <a:t>Quelle: </a:t>
            </a:r>
            <a:r>
              <a:rPr lang="de-DE" sz="1000" dirty="0" smtClean="0"/>
              <a:t>eigener Screenshot</a:t>
            </a:r>
          </a:p>
        </p:txBody>
      </p:sp>
      <p:sp>
        <p:nvSpPr>
          <p:cNvPr id="8" name="Datumsplatzhalter 7"/>
          <p:cNvSpPr>
            <a:spLocks noGrp="1"/>
          </p:cNvSpPr>
          <p:nvPr>
            <p:ph type="dt" idx="10"/>
          </p:nvPr>
        </p:nvSpPr>
        <p:spPr/>
        <p:txBody>
          <a:bodyPr/>
          <a:lstStyle/>
          <a:p>
            <a:r>
              <a:rPr lang="de-DE" smtClean="0"/>
              <a:t>18/09/18</a:t>
            </a:r>
            <a:endParaRPr lang="de-DE"/>
          </a:p>
        </p:txBody>
      </p:sp>
      <p:sp>
        <p:nvSpPr>
          <p:cNvPr id="9" name="Fußzeilenplatzhalter 8"/>
          <p:cNvSpPr>
            <a:spLocks noGrp="1"/>
          </p:cNvSpPr>
          <p:nvPr>
            <p:ph type="ftr" idx="11"/>
          </p:nvPr>
        </p:nvSpPr>
        <p:spPr/>
        <p:txBody>
          <a:bodyPr/>
          <a:lstStyle/>
          <a:p>
            <a:r>
              <a:rPr lang="de-DE" smtClean="0"/>
              <a:t>| Angela Stöckert | Arvato Systems | Berufsakademie Sachsen </a:t>
            </a:r>
            <a:endParaRPr lang="de-DE"/>
          </a:p>
        </p:txBody>
      </p:sp>
    </p:spTree>
    <p:extLst>
      <p:ext uri="{BB962C8B-B14F-4D97-AF65-F5344CB8AC3E}">
        <p14:creationId xmlns:p14="http://schemas.microsoft.com/office/powerpoint/2010/main" val="166543169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38</a:t>
            </a:fld>
            <a:endParaRPr lang="de-DE"/>
          </a:p>
        </p:txBody>
      </p:sp>
      <p:sp>
        <p:nvSpPr>
          <p:cNvPr id="3" name="Titel 2"/>
          <p:cNvSpPr>
            <a:spLocks noGrp="1"/>
          </p:cNvSpPr>
          <p:nvPr>
            <p:ph type="title"/>
          </p:nvPr>
        </p:nvSpPr>
        <p:spPr/>
        <p:txBody>
          <a:bodyPr/>
          <a:lstStyle/>
          <a:p>
            <a:r>
              <a:rPr lang="de-DE" dirty="0" smtClean="0"/>
              <a:t>Dienste auf der SAP Cloud </a:t>
            </a:r>
            <a:r>
              <a:rPr lang="de-DE" dirty="0" err="1" smtClean="0"/>
              <a:t>Platform</a:t>
            </a:r>
            <a:endParaRPr lang="de-DE" dirty="0"/>
          </a:p>
        </p:txBody>
      </p:sp>
      <p:pic>
        <p:nvPicPr>
          <p:cNvPr id="4" name="Grafik 3"/>
          <p:cNvPicPr/>
          <p:nvPr/>
        </p:nvPicPr>
        <p:blipFill rotWithShape="1">
          <a:blip r:embed="rId2" cstate="print">
            <a:extLst>
              <a:ext uri="{28A0092B-C50C-407E-A947-70E740481C1C}">
                <a14:useLocalDpi xmlns:a14="http://schemas.microsoft.com/office/drawing/2010/main" val="0"/>
              </a:ext>
            </a:extLst>
          </a:blip>
          <a:srcRect l="1297" t="7807" r="1287"/>
          <a:stretch/>
        </p:blipFill>
        <p:spPr bwMode="auto">
          <a:xfrm>
            <a:off x="397161" y="2231136"/>
            <a:ext cx="11305309" cy="3227554"/>
          </a:xfrm>
          <a:prstGeom prst="rect">
            <a:avLst/>
          </a:prstGeom>
          <a:ln>
            <a:noFill/>
          </a:ln>
          <a:extLst>
            <a:ext uri="{53640926-AAD7-44D8-BBD7-CCE9431645EC}">
              <a14:shadowObscured xmlns:a14="http://schemas.microsoft.com/office/drawing/2010/main"/>
            </a:ext>
          </a:extLst>
        </p:spPr>
      </p:pic>
      <p:sp>
        <p:nvSpPr>
          <p:cNvPr id="5" name="Textfeld 4"/>
          <p:cNvSpPr txBox="1"/>
          <p:nvPr/>
        </p:nvSpPr>
        <p:spPr>
          <a:xfrm>
            <a:off x="249377" y="6299196"/>
            <a:ext cx="8285019" cy="246221"/>
          </a:xfrm>
          <a:prstGeom prst="rect">
            <a:avLst/>
          </a:prstGeom>
          <a:noFill/>
        </p:spPr>
        <p:txBody>
          <a:bodyPr wrap="square" rtlCol="0">
            <a:spAutoFit/>
          </a:bodyPr>
          <a:lstStyle/>
          <a:p>
            <a:r>
              <a:rPr lang="de-DE" sz="1000" dirty="0"/>
              <a:t>Quelle: https://cloudplatform.sap.com/capabilities.html</a:t>
            </a:r>
          </a:p>
        </p:txBody>
      </p:sp>
      <p:sp>
        <p:nvSpPr>
          <p:cNvPr id="6" name="Datumsplatzhalter 5"/>
          <p:cNvSpPr>
            <a:spLocks noGrp="1"/>
          </p:cNvSpPr>
          <p:nvPr>
            <p:ph type="dt" idx="10"/>
          </p:nvPr>
        </p:nvSpPr>
        <p:spPr/>
        <p:txBody>
          <a:bodyPr/>
          <a:lstStyle/>
          <a:p>
            <a:r>
              <a:rPr lang="de-DE" smtClean="0"/>
              <a:t>18/09/18</a:t>
            </a:r>
            <a:endParaRPr lang="de-DE"/>
          </a:p>
        </p:txBody>
      </p:sp>
      <p:sp>
        <p:nvSpPr>
          <p:cNvPr id="7" name="Fußzeilenplatzhalter 6"/>
          <p:cNvSpPr>
            <a:spLocks noGrp="1"/>
          </p:cNvSpPr>
          <p:nvPr>
            <p:ph type="ftr" idx="11"/>
          </p:nvPr>
        </p:nvSpPr>
        <p:spPr/>
        <p:txBody>
          <a:bodyPr/>
          <a:lstStyle/>
          <a:p>
            <a:r>
              <a:rPr lang="de-DE" smtClean="0"/>
              <a:t>| Angela Stöckert | Arvato Systems | Berufsakademie Sachsen </a:t>
            </a:r>
            <a:endParaRPr lang="de-DE"/>
          </a:p>
        </p:txBody>
      </p:sp>
    </p:spTree>
    <p:extLst>
      <p:ext uri="{BB962C8B-B14F-4D97-AF65-F5344CB8AC3E}">
        <p14:creationId xmlns:p14="http://schemas.microsoft.com/office/powerpoint/2010/main" val="29248794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FFA13611-AB10-49A7-A5B9-4647961EF9E7}" type="datetime3">
              <a:rPr lang="de-DE" smtClean="0"/>
              <a:t>15/09/18</a:t>
            </a:fld>
            <a:endParaRPr lang="de-DE"/>
          </a:p>
        </p:txBody>
      </p:sp>
      <p:sp>
        <p:nvSpPr>
          <p:cNvPr id="4" name="Fußzeilenplatzhalter 3"/>
          <p:cNvSpPr>
            <a:spLocks noGrp="1"/>
          </p:cNvSpPr>
          <p:nvPr>
            <p:ph type="ftr" sz="quarter" idx="11"/>
          </p:nvPr>
        </p:nvSpPr>
        <p:spPr/>
        <p:txBody>
          <a:bodyPr/>
          <a:lstStyle/>
          <a:p>
            <a:r>
              <a:rPr lang="de-DE" smtClean="0"/>
              <a:t>| Name | Arvato Systems | Kunde </a:t>
            </a:r>
            <a:endParaRPr lang="de-DE"/>
          </a:p>
        </p:txBody>
      </p:sp>
      <p:sp>
        <p:nvSpPr>
          <p:cNvPr id="5" name="Foliennummernplatzhalter 4"/>
          <p:cNvSpPr>
            <a:spLocks noGrp="1"/>
          </p:cNvSpPr>
          <p:nvPr>
            <p:ph type="sldNum" sz="quarter" idx="12"/>
          </p:nvPr>
        </p:nvSpPr>
        <p:spPr/>
        <p:txBody>
          <a:bodyPr/>
          <a:lstStyle/>
          <a:p>
            <a:fld id="{A5FE0BE9-2605-47C0-8F30-F383CC1BC3CC}" type="slidenum">
              <a:rPr lang="de-DE" smtClean="0"/>
              <a:t>39</a:t>
            </a:fld>
            <a:endParaRPr lang="de-DE"/>
          </a:p>
        </p:txBody>
      </p:sp>
      <p:sp>
        <p:nvSpPr>
          <p:cNvPr id="6" name="Titel 5"/>
          <p:cNvSpPr>
            <a:spLocks noGrp="1"/>
          </p:cNvSpPr>
          <p:nvPr>
            <p:ph type="title"/>
          </p:nvPr>
        </p:nvSpPr>
        <p:spPr/>
        <p:txBody>
          <a:bodyPr/>
          <a:lstStyle/>
          <a:p>
            <a:r>
              <a:rPr lang="de-DE" dirty="0" smtClean="0"/>
              <a:t>SAP HANA</a:t>
            </a:r>
            <a:endParaRPr lang="de-DE" dirty="0"/>
          </a:p>
        </p:txBody>
      </p:sp>
      <p:pic>
        <p:nvPicPr>
          <p:cNvPr id="1026" name="Picture 2" descr="https://www.com-magazin.de/img/9/5/3/0/3/8/sap-hana-1_w679_h52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000" y="1246579"/>
            <a:ext cx="6767050" cy="518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96399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15/09/18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4</a:t>
            </a:fld>
            <a:endParaRPr lang="de-DE"/>
          </a:p>
        </p:txBody>
      </p:sp>
      <p:sp>
        <p:nvSpPr>
          <p:cNvPr id="5" name="Titel 4"/>
          <p:cNvSpPr>
            <a:spLocks noGrp="1"/>
          </p:cNvSpPr>
          <p:nvPr>
            <p:ph type="title"/>
          </p:nvPr>
        </p:nvSpPr>
        <p:spPr>
          <a:xfrm>
            <a:off x="630001" y="351299"/>
            <a:ext cx="9780091" cy="443198"/>
          </a:xfrm>
        </p:spPr>
        <p:txBody>
          <a:bodyPr/>
          <a:lstStyle/>
          <a:p>
            <a:r>
              <a:rPr lang="de-DE" dirty="0" smtClean="0"/>
              <a:t>Problem</a:t>
            </a:r>
            <a:endParaRPr lang="de-DE" dirty="0"/>
          </a:p>
        </p:txBody>
      </p:sp>
      <p:pic>
        <p:nvPicPr>
          <p:cNvPr id="6" name="Picture 6" descr="logo sap s4hana - SAP Simple Finance: Blog zur EinfÃ¼hrung von SAP S/4HANA mit bei Innovabee"/>
          <p:cNvPicPr>
            <a:picLocks noChangeAspect="1" noChangeArrowheads="1"/>
          </p:cNvPicPr>
          <p:nvPr/>
        </p:nvPicPr>
        <p:blipFill rotWithShape="1">
          <a:blip r:embed="rId3">
            <a:extLst>
              <a:ext uri="{28A0092B-C50C-407E-A947-70E740481C1C}">
                <a14:useLocalDpi xmlns:a14="http://schemas.microsoft.com/office/drawing/2010/main" val="0"/>
              </a:ext>
            </a:extLst>
          </a:blip>
          <a:srcRect t="25457" b="28017"/>
          <a:stretch/>
        </p:blipFill>
        <p:spPr bwMode="auto">
          <a:xfrm>
            <a:off x="6796412" y="1586484"/>
            <a:ext cx="4145283" cy="7714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ildergebnis fÃ¼r sap ERP"/>
          <p:cNvPicPr>
            <a:picLocks noChangeAspect="1" noChangeArrowheads="1"/>
          </p:cNvPicPr>
          <p:nvPr/>
        </p:nvPicPr>
        <p:blipFill rotWithShape="1">
          <a:blip r:embed="rId4">
            <a:extLst>
              <a:ext uri="{28A0092B-C50C-407E-A947-70E740481C1C}">
                <a14:useLocalDpi xmlns:a14="http://schemas.microsoft.com/office/drawing/2010/main" val="0"/>
              </a:ext>
            </a:extLst>
          </a:blip>
          <a:srcRect l="8316" t="20160" r="8164" b="25600"/>
          <a:stretch/>
        </p:blipFill>
        <p:spPr bwMode="auto">
          <a:xfrm>
            <a:off x="714485" y="1526973"/>
            <a:ext cx="2386584" cy="1033272"/>
          </a:xfrm>
          <a:prstGeom prst="rect">
            <a:avLst/>
          </a:prstGeom>
          <a:noFill/>
          <a:extLst>
            <a:ext uri="{909E8E84-426E-40DD-AFC4-6F175D3DCCD1}">
              <a14:hiddenFill xmlns:a14="http://schemas.microsoft.com/office/drawing/2010/main">
                <a:solidFill>
                  <a:srgbClr val="FFFFFF"/>
                </a:solidFill>
              </a14:hiddenFill>
            </a:ext>
          </a:extLst>
        </p:spPr>
      </p:pic>
      <p:pic>
        <p:nvPicPr>
          <p:cNvPr id="8" name="Google Shape;236;p21"/>
          <p:cNvPicPr preferRelativeResize="0"/>
          <p:nvPr/>
        </p:nvPicPr>
        <p:blipFill rotWithShape="1">
          <a:blip r:embed="rId5">
            <a:alphaModFix/>
          </a:blip>
          <a:srcRect t="5878" b="20520"/>
          <a:stretch/>
        </p:blipFill>
        <p:spPr>
          <a:xfrm>
            <a:off x="430475" y="2817234"/>
            <a:ext cx="4516429" cy="3638430"/>
          </a:xfrm>
          <a:prstGeom prst="rect">
            <a:avLst/>
          </a:prstGeom>
          <a:noFill/>
          <a:ln w="9525" cap="flat" cmpd="sng">
            <a:solidFill>
              <a:srgbClr val="BFC9D2"/>
            </a:solidFill>
            <a:prstDash val="solid"/>
            <a:round/>
            <a:headEnd type="none" w="sm" len="sm"/>
            <a:tailEnd type="none" w="sm" len="sm"/>
          </a:ln>
        </p:spPr>
      </p:pic>
      <p:sp>
        <p:nvSpPr>
          <p:cNvPr id="7" name="Pfeil nach rechts 6"/>
          <p:cNvSpPr/>
          <p:nvPr/>
        </p:nvSpPr>
        <p:spPr>
          <a:xfrm>
            <a:off x="4345042" y="1586484"/>
            <a:ext cx="2350008" cy="90525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endParaRPr lang="de-DE" sz="2000" dirty="0" err="1" smtClean="0"/>
          </a:p>
        </p:txBody>
      </p:sp>
    </p:spTree>
    <p:extLst>
      <p:ext uri="{BB962C8B-B14F-4D97-AF65-F5344CB8AC3E}">
        <p14:creationId xmlns:p14="http://schemas.microsoft.com/office/powerpoint/2010/main" val="307257752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15/09/18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40</a:t>
            </a:fld>
            <a:endParaRPr lang="de-DE"/>
          </a:p>
        </p:txBody>
      </p:sp>
      <p:sp>
        <p:nvSpPr>
          <p:cNvPr id="5" name="Titel 4"/>
          <p:cNvSpPr>
            <a:spLocks noGrp="1"/>
          </p:cNvSpPr>
          <p:nvPr>
            <p:ph type="title"/>
          </p:nvPr>
        </p:nvSpPr>
        <p:spPr>
          <a:xfrm>
            <a:off x="630001" y="351299"/>
            <a:ext cx="9780091" cy="443198"/>
          </a:xfrm>
        </p:spPr>
        <p:txBody>
          <a:bodyPr/>
          <a:lstStyle/>
          <a:p>
            <a:r>
              <a:rPr lang="de-DE" dirty="0" smtClean="0"/>
              <a:t>Testzugänge</a:t>
            </a:r>
            <a:endParaRPr lang="de-DE" dirty="0"/>
          </a:p>
        </p:txBody>
      </p:sp>
      <p:pic>
        <p:nvPicPr>
          <p:cNvPr id="6" name="Grafik 5"/>
          <p:cNvPicPr>
            <a:picLocks noChangeAspect="1"/>
          </p:cNvPicPr>
          <p:nvPr/>
        </p:nvPicPr>
        <p:blipFill rotWithShape="1">
          <a:blip r:embed="rId2">
            <a:extLst>
              <a:ext uri="{28A0092B-C50C-407E-A947-70E740481C1C}">
                <a14:useLocalDpi xmlns:a14="http://schemas.microsoft.com/office/drawing/2010/main" val="0"/>
              </a:ext>
            </a:extLst>
          </a:blip>
          <a:srcRect t="4236" b="887"/>
          <a:stretch/>
        </p:blipFill>
        <p:spPr>
          <a:xfrm>
            <a:off x="1963701" y="1087200"/>
            <a:ext cx="8031760" cy="5472000"/>
          </a:xfrm>
          <a:prstGeom prst="rect">
            <a:avLst/>
          </a:prstGeom>
        </p:spPr>
      </p:pic>
    </p:spTree>
    <p:extLst>
      <p:ext uri="{BB962C8B-B14F-4D97-AF65-F5344CB8AC3E}">
        <p14:creationId xmlns:p14="http://schemas.microsoft.com/office/powerpoint/2010/main" val="20471977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15/09/18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41</a:t>
            </a:fld>
            <a:endParaRPr lang="de-DE"/>
          </a:p>
        </p:txBody>
      </p:sp>
      <p:sp>
        <p:nvSpPr>
          <p:cNvPr id="5" name="Titel 4"/>
          <p:cNvSpPr>
            <a:spLocks noGrp="1"/>
          </p:cNvSpPr>
          <p:nvPr>
            <p:ph type="title"/>
          </p:nvPr>
        </p:nvSpPr>
        <p:spPr>
          <a:xfrm>
            <a:off x="630001" y="351299"/>
            <a:ext cx="9780091" cy="443198"/>
          </a:xfrm>
        </p:spPr>
        <p:txBody>
          <a:bodyPr/>
          <a:lstStyle/>
          <a:p>
            <a:r>
              <a:rPr lang="de-DE" dirty="0" smtClean="0"/>
              <a:t>SAP Cloud Connector</a:t>
            </a:r>
            <a:endParaRPr lang="de-DE" dirty="0"/>
          </a:p>
        </p:txBody>
      </p:sp>
      <p:pic>
        <p:nvPicPr>
          <p:cNvPr id="6" name="Grafik 5"/>
          <p:cNvPicPr>
            <a:picLocks noChangeAspect="1"/>
          </p:cNvPicPr>
          <p:nvPr/>
        </p:nvPicPr>
        <p:blipFill rotWithShape="1">
          <a:blip r:embed="rId2">
            <a:extLst>
              <a:ext uri="{28A0092B-C50C-407E-A947-70E740481C1C}">
                <a14:useLocalDpi xmlns:a14="http://schemas.microsoft.com/office/drawing/2010/main" val="0"/>
              </a:ext>
            </a:extLst>
          </a:blip>
          <a:srcRect l="442" r="912"/>
          <a:stretch/>
        </p:blipFill>
        <p:spPr>
          <a:xfrm>
            <a:off x="374400" y="2447644"/>
            <a:ext cx="11426400" cy="2257445"/>
          </a:xfrm>
          <a:prstGeom prst="rect">
            <a:avLst/>
          </a:prstGeom>
        </p:spPr>
      </p:pic>
    </p:spTree>
    <p:extLst>
      <p:ext uri="{BB962C8B-B14F-4D97-AF65-F5344CB8AC3E}">
        <p14:creationId xmlns:p14="http://schemas.microsoft.com/office/powerpoint/2010/main" val="39161224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15/09/18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42</a:t>
            </a:fld>
            <a:endParaRPr lang="de-DE"/>
          </a:p>
        </p:txBody>
      </p:sp>
      <p:sp>
        <p:nvSpPr>
          <p:cNvPr id="5" name="Titel 4"/>
          <p:cNvSpPr>
            <a:spLocks noGrp="1"/>
          </p:cNvSpPr>
          <p:nvPr>
            <p:ph type="title"/>
          </p:nvPr>
        </p:nvSpPr>
        <p:spPr>
          <a:xfrm>
            <a:off x="630001" y="351299"/>
            <a:ext cx="9780091" cy="443198"/>
          </a:xfrm>
        </p:spPr>
        <p:txBody>
          <a:bodyPr/>
          <a:lstStyle/>
          <a:p>
            <a:r>
              <a:rPr lang="de-DE" dirty="0"/>
              <a:t>SAP Cloud Connector – </a:t>
            </a:r>
            <a:r>
              <a:rPr lang="de-DE" dirty="0" smtClean="0"/>
              <a:t>Cloud </a:t>
            </a:r>
            <a:r>
              <a:rPr lang="de-DE" dirty="0" err="1" smtClean="0"/>
              <a:t>to</a:t>
            </a:r>
            <a:r>
              <a:rPr lang="de-DE" dirty="0" smtClean="0"/>
              <a:t> On-</a:t>
            </a:r>
            <a:r>
              <a:rPr lang="de-DE" dirty="0" err="1" smtClean="0"/>
              <a:t>Premise</a:t>
            </a:r>
            <a:endParaRPr lang="de-DE" dirty="0"/>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955" y="1152001"/>
            <a:ext cx="7431694" cy="5313600"/>
          </a:xfrm>
          <a:prstGeom prst="rect">
            <a:avLst/>
          </a:prstGeom>
        </p:spPr>
      </p:pic>
    </p:spTree>
    <p:extLst>
      <p:ext uri="{BB962C8B-B14F-4D97-AF65-F5344CB8AC3E}">
        <p14:creationId xmlns:p14="http://schemas.microsoft.com/office/powerpoint/2010/main" val="33417966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2B347786-3B0C-4798-96A5-F278B57D33FE}" type="datetime3">
              <a:rPr lang="de-DE" smtClean="0"/>
              <a:t>15/09/18</a:t>
            </a:fld>
            <a:endParaRPr lang="de-DE" dirty="0"/>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43</a:t>
            </a:fld>
            <a:endParaRPr lang="de-DE"/>
          </a:p>
        </p:txBody>
      </p:sp>
      <p:sp>
        <p:nvSpPr>
          <p:cNvPr id="7" name="Titel 6"/>
          <p:cNvSpPr>
            <a:spLocks noGrp="1"/>
          </p:cNvSpPr>
          <p:nvPr>
            <p:ph type="title"/>
          </p:nvPr>
        </p:nvSpPr>
        <p:spPr>
          <a:xfrm>
            <a:off x="630001" y="351299"/>
            <a:ext cx="9780091" cy="443198"/>
          </a:xfrm>
        </p:spPr>
        <p:txBody>
          <a:bodyPr/>
          <a:lstStyle/>
          <a:p>
            <a:r>
              <a:rPr lang="de-DE" dirty="0" smtClean="0"/>
              <a:t>SAP Cloud Connector – On-</a:t>
            </a:r>
            <a:r>
              <a:rPr lang="de-DE" dirty="0" err="1" smtClean="0"/>
              <a:t>Premise</a:t>
            </a:r>
            <a:r>
              <a:rPr lang="de-DE" dirty="0" smtClean="0"/>
              <a:t> </a:t>
            </a:r>
            <a:r>
              <a:rPr lang="de-DE" dirty="0" err="1" smtClean="0"/>
              <a:t>to</a:t>
            </a:r>
            <a:r>
              <a:rPr lang="de-DE" dirty="0" smtClean="0"/>
              <a:t> Cloud</a:t>
            </a:r>
            <a:endParaRPr lang="de-DE" dirty="0"/>
          </a:p>
        </p:txBody>
      </p:sp>
      <p:pic>
        <p:nvPicPr>
          <p:cNvPr id="8" name="Grafik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5720" y="1087201"/>
            <a:ext cx="7096217" cy="5407200"/>
          </a:xfrm>
          <a:prstGeom prst="rect">
            <a:avLst/>
          </a:prstGeom>
        </p:spPr>
      </p:pic>
    </p:spTree>
    <p:extLst>
      <p:ext uri="{BB962C8B-B14F-4D97-AF65-F5344CB8AC3E}">
        <p14:creationId xmlns:p14="http://schemas.microsoft.com/office/powerpoint/2010/main" val="2031475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15/09/18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44</a:t>
            </a:fld>
            <a:endParaRPr lang="de-DE"/>
          </a:p>
        </p:txBody>
      </p:sp>
      <p:sp>
        <p:nvSpPr>
          <p:cNvPr id="5" name="Titel 4"/>
          <p:cNvSpPr>
            <a:spLocks noGrp="1"/>
          </p:cNvSpPr>
          <p:nvPr>
            <p:ph type="title"/>
          </p:nvPr>
        </p:nvSpPr>
        <p:spPr>
          <a:xfrm>
            <a:off x="630001" y="351299"/>
            <a:ext cx="9780091" cy="443198"/>
          </a:xfrm>
        </p:spPr>
        <p:txBody>
          <a:bodyPr/>
          <a:lstStyle/>
          <a:p>
            <a:r>
              <a:rPr lang="de-DE" dirty="0" smtClean="0"/>
              <a:t>Verfügbarkeit und Wartung</a:t>
            </a:r>
            <a:endParaRPr lang="de-DE" dirty="0"/>
          </a:p>
        </p:txBody>
      </p:sp>
      <p:pic>
        <p:nvPicPr>
          <p:cNvPr id="6" name="Grafik 5"/>
          <p:cNvPicPr>
            <a:picLocks noChangeAspect="1"/>
          </p:cNvPicPr>
          <p:nvPr/>
        </p:nvPicPr>
        <p:blipFill rotWithShape="1">
          <a:blip r:embed="rId2">
            <a:extLst>
              <a:ext uri="{28A0092B-C50C-407E-A947-70E740481C1C}">
                <a14:useLocalDpi xmlns:a14="http://schemas.microsoft.com/office/drawing/2010/main" val="0"/>
              </a:ext>
            </a:extLst>
          </a:blip>
          <a:srcRect t="3057"/>
          <a:stretch/>
        </p:blipFill>
        <p:spPr>
          <a:xfrm>
            <a:off x="1958300" y="1246798"/>
            <a:ext cx="8087799" cy="5181987"/>
          </a:xfrm>
          <a:prstGeom prst="rect">
            <a:avLst/>
          </a:prstGeom>
        </p:spPr>
      </p:pic>
    </p:spTree>
    <p:extLst>
      <p:ext uri="{BB962C8B-B14F-4D97-AF65-F5344CB8AC3E}">
        <p14:creationId xmlns:p14="http://schemas.microsoft.com/office/powerpoint/2010/main" val="251854985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2B347786-3B0C-4798-96A5-F278B57D33FE}" type="datetime3">
              <a:rPr lang="de-DE" smtClean="0"/>
              <a:t>15/09/18</a:t>
            </a:fld>
            <a:endParaRPr lang="de-DE" dirty="0"/>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45</a:t>
            </a:fld>
            <a:endParaRPr lang="de-DE"/>
          </a:p>
        </p:txBody>
      </p:sp>
      <p:sp>
        <p:nvSpPr>
          <p:cNvPr id="6" name="Titel 5"/>
          <p:cNvSpPr>
            <a:spLocks noGrp="1"/>
          </p:cNvSpPr>
          <p:nvPr>
            <p:ph type="title"/>
          </p:nvPr>
        </p:nvSpPr>
        <p:spPr>
          <a:xfrm>
            <a:off x="630001" y="351299"/>
            <a:ext cx="9780091" cy="443198"/>
          </a:xfrm>
        </p:spPr>
        <p:txBody>
          <a:bodyPr/>
          <a:lstStyle/>
          <a:p>
            <a:r>
              <a:rPr lang="de-DE" dirty="0" smtClean="0"/>
              <a:t>SAP UI Development Toolkit </a:t>
            </a:r>
            <a:r>
              <a:rPr lang="de-DE" dirty="0" err="1" smtClean="0"/>
              <a:t>for</a:t>
            </a:r>
            <a:r>
              <a:rPr lang="de-DE" dirty="0" smtClean="0"/>
              <a:t> HTML5</a:t>
            </a:r>
            <a:endParaRPr lang="de-DE" dirty="0"/>
          </a:p>
        </p:txBody>
      </p:sp>
      <p:pic>
        <p:nvPicPr>
          <p:cNvPr id="2050" name="Picture 2" descr="https://blogs.sap.com/wp-content/uploads/2018/02/file.png"/>
          <p:cNvPicPr>
            <a:picLocks noChangeAspect="1" noChangeArrowheads="1"/>
          </p:cNvPicPr>
          <p:nvPr/>
        </p:nvPicPr>
        <p:blipFill rotWithShape="1">
          <a:blip r:embed="rId3">
            <a:extLst>
              <a:ext uri="{28A0092B-C50C-407E-A947-70E740481C1C}">
                <a14:useLocalDpi xmlns:a14="http://schemas.microsoft.com/office/drawing/2010/main" val="0"/>
              </a:ext>
            </a:extLst>
          </a:blip>
          <a:srcRect l="9806" t="7610" r="10580" b="12492"/>
          <a:stretch/>
        </p:blipFill>
        <p:spPr bwMode="auto">
          <a:xfrm>
            <a:off x="712800" y="1311174"/>
            <a:ext cx="4356000" cy="437150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ildergebnis fÃ¼r sapui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3600" y="1563823"/>
            <a:ext cx="4358575" cy="4118853"/>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9"/>
          <p:cNvSpPr txBox="1"/>
          <p:nvPr/>
        </p:nvSpPr>
        <p:spPr>
          <a:xfrm>
            <a:off x="7300800" y="5623200"/>
            <a:ext cx="4406400" cy="107722"/>
          </a:xfrm>
          <a:prstGeom prst="rect">
            <a:avLst/>
          </a:prstGeom>
          <a:noFill/>
          <a:ln w="3175">
            <a:noFill/>
          </a:ln>
        </p:spPr>
        <p:txBody>
          <a:bodyPr wrap="square" lIns="0" tIns="0" rIns="0" bIns="0" rtlCol="0">
            <a:spAutoFit/>
          </a:bodyPr>
          <a:lstStyle/>
          <a:p>
            <a:pPr>
              <a:buClr>
                <a:schemeClr val="accent1"/>
              </a:buClr>
              <a:buSzPct val="85000"/>
            </a:pPr>
            <a:r>
              <a:rPr lang="de-DE" sz="700" dirty="0" smtClean="0"/>
              <a:t>Quelle</a:t>
            </a:r>
            <a:r>
              <a:rPr lang="de-DE" sz="700" dirty="0"/>
              <a:t>: https://erlebe-software.de/files/2016/05/openui5-e1462518049372.png</a:t>
            </a:r>
            <a:endParaRPr lang="de-DE" sz="700" dirty="0" smtClean="0"/>
          </a:p>
        </p:txBody>
      </p:sp>
      <p:sp>
        <p:nvSpPr>
          <p:cNvPr id="13" name="Textfeld 12"/>
          <p:cNvSpPr txBox="1"/>
          <p:nvPr/>
        </p:nvSpPr>
        <p:spPr>
          <a:xfrm>
            <a:off x="1019617" y="5677061"/>
            <a:ext cx="4406400" cy="107722"/>
          </a:xfrm>
          <a:prstGeom prst="rect">
            <a:avLst/>
          </a:prstGeom>
          <a:noFill/>
          <a:ln w="3175">
            <a:noFill/>
          </a:ln>
        </p:spPr>
        <p:txBody>
          <a:bodyPr wrap="square" lIns="0" tIns="0" rIns="0" bIns="0" rtlCol="0">
            <a:spAutoFit/>
          </a:bodyPr>
          <a:lstStyle/>
          <a:p>
            <a:pPr>
              <a:buClr>
                <a:schemeClr val="accent1"/>
              </a:buClr>
              <a:buSzPct val="85000"/>
            </a:pPr>
            <a:r>
              <a:rPr lang="de-DE" sz="700" dirty="0" smtClean="0"/>
              <a:t>Quelle</a:t>
            </a:r>
            <a:r>
              <a:rPr lang="de-DE" sz="700" dirty="0"/>
              <a:t>: https://blogs.sap.com/wp-content/uploads/2018/02/file.png</a:t>
            </a:r>
            <a:endParaRPr lang="de-DE" sz="700" dirty="0" smtClean="0"/>
          </a:p>
        </p:txBody>
      </p:sp>
    </p:spTree>
    <p:extLst>
      <p:ext uri="{BB962C8B-B14F-4D97-AF65-F5344CB8AC3E}">
        <p14:creationId xmlns:p14="http://schemas.microsoft.com/office/powerpoint/2010/main" val="405784589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idx="10"/>
          </p:nvPr>
        </p:nvSpPr>
        <p:spPr/>
        <p:txBody>
          <a:bodyPr/>
          <a:lstStyle/>
          <a:p>
            <a:r>
              <a:rPr lang="de-DE" smtClean="0"/>
              <a:t>18/09/18</a:t>
            </a:r>
            <a:endParaRPr lang="de-DE"/>
          </a:p>
        </p:txBody>
      </p:sp>
      <p:sp>
        <p:nvSpPr>
          <p:cNvPr id="3" name="Fußzeilenplatzhalter 2"/>
          <p:cNvSpPr>
            <a:spLocks noGrp="1"/>
          </p:cNvSpPr>
          <p:nvPr>
            <p:ph type="ftr" idx="11"/>
          </p:nvPr>
        </p:nvSpPr>
        <p:spPr/>
        <p:txBody>
          <a:bodyPr/>
          <a:lstStyle/>
          <a:p>
            <a:r>
              <a:rPr lang="de-DE" smtClean="0"/>
              <a:t>| Angela Stöckert | Arvato Systems | Berufsakademie Sachsen </a:t>
            </a:r>
            <a:endParaRPr lang="de-DE"/>
          </a:p>
        </p:txBody>
      </p:sp>
      <p:sp>
        <p:nvSpPr>
          <p:cNvPr id="4" name="Foliennummernplatzhalt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46</a:t>
            </a:fld>
            <a:endParaRPr lang="de-DE"/>
          </a:p>
        </p:txBody>
      </p:sp>
      <p:sp>
        <p:nvSpPr>
          <p:cNvPr id="16" name="Titel 15"/>
          <p:cNvSpPr>
            <a:spLocks noGrp="1"/>
          </p:cNvSpPr>
          <p:nvPr>
            <p:ph type="title"/>
          </p:nvPr>
        </p:nvSpPr>
        <p:spPr/>
        <p:txBody>
          <a:bodyPr/>
          <a:lstStyle/>
          <a:p>
            <a:r>
              <a:rPr lang="de-DE" dirty="0" smtClean="0"/>
              <a:t>Grundsätze von Fiori</a:t>
            </a:r>
            <a:endParaRPr lang="de-DE" dirty="0"/>
          </a:p>
        </p:txBody>
      </p:sp>
      <p:pic>
        <p:nvPicPr>
          <p:cNvPr id="20" name="Grafik 19"/>
          <p:cNvPicPr>
            <a:picLocks noChangeAspect="1"/>
          </p:cNvPicPr>
          <p:nvPr/>
        </p:nvPicPr>
        <p:blipFill rotWithShape="1">
          <a:blip r:embed="rId3"/>
          <a:srcRect l="18400" t="4943" r="9386"/>
          <a:stretch/>
        </p:blipFill>
        <p:spPr>
          <a:xfrm>
            <a:off x="2850774" y="1317812"/>
            <a:ext cx="1891553" cy="2824884"/>
          </a:xfrm>
          <a:prstGeom prst="rect">
            <a:avLst/>
          </a:prstGeom>
        </p:spPr>
      </p:pic>
      <p:pic>
        <p:nvPicPr>
          <p:cNvPr id="21" name="Grafik 20"/>
          <p:cNvPicPr>
            <a:picLocks noChangeAspect="1"/>
          </p:cNvPicPr>
          <p:nvPr/>
        </p:nvPicPr>
        <p:blipFill rotWithShape="1">
          <a:blip r:embed="rId4"/>
          <a:srcRect l="15607" t="3208" r="7554"/>
          <a:stretch/>
        </p:blipFill>
        <p:spPr>
          <a:xfrm>
            <a:off x="6660772" y="1338125"/>
            <a:ext cx="1873624" cy="2784257"/>
          </a:xfrm>
          <a:prstGeom prst="rect">
            <a:avLst/>
          </a:prstGeom>
        </p:spPr>
      </p:pic>
      <p:pic>
        <p:nvPicPr>
          <p:cNvPr id="23" name="Grafik 22"/>
          <p:cNvPicPr>
            <a:picLocks noChangeAspect="1"/>
          </p:cNvPicPr>
          <p:nvPr/>
        </p:nvPicPr>
        <p:blipFill rotWithShape="1">
          <a:blip r:embed="rId5"/>
          <a:srcRect l="6537" t="2629" r="14285"/>
          <a:stretch/>
        </p:blipFill>
        <p:spPr>
          <a:xfrm>
            <a:off x="4643719" y="3343835"/>
            <a:ext cx="1900517" cy="2643260"/>
          </a:xfrm>
          <a:prstGeom prst="rect">
            <a:avLst/>
          </a:prstGeom>
        </p:spPr>
      </p:pic>
      <p:pic>
        <p:nvPicPr>
          <p:cNvPr id="24" name="Grafik 23"/>
          <p:cNvPicPr>
            <a:picLocks noChangeAspect="1"/>
          </p:cNvPicPr>
          <p:nvPr/>
        </p:nvPicPr>
        <p:blipFill rotWithShape="1">
          <a:blip r:embed="rId6"/>
          <a:srcRect l="14349" t="6636" r="16823"/>
          <a:stretch/>
        </p:blipFill>
        <p:spPr>
          <a:xfrm>
            <a:off x="8482680" y="3087512"/>
            <a:ext cx="1927412" cy="2836830"/>
          </a:xfrm>
          <a:prstGeom prst="rect">
            <a:avLst/>
          </a:prstGeom>
        </p:spPr>
      </p:pic>
      <p:sp>
        <p:nvSpPr>
          <p:cNvPr id="26" name="Textfeld 25"/>
          <p:cNvSpPr txBox="1"/>
          <p:nvPr/>
        </p:nvSpPr>
        <p:spPr>
          <a:xfrm>
            <a:off x="249377" y="6299196"/>
            <a:ext cx="8285019" cy="246221"/>
          </a:xfrm>
          <a:prstGeom prst="rect">
            <a:avLst/>
          </a:prstGeom>
          <a:noFill/>
        </p:spPr>
        <p:txBody>
          <a:bodyPr wrap="square" rtlCol="0">
            <a:spAutoFit/>
          </a:bodyPr>
          <a:lstStyle/>
          <a:p>
            <a:r>
              <a:rPr lang="de-DE" sz="1000" dirty="0"/>
              <a:t>Quelle: https://experience.sap.com/fiori-design/</a:t>
            </a:r>
          </a:p>
        </p:txBody>
      </p:sp>
      <p:pic>
        <p:nvPicPr>
          <p:cNvPr id="12" name="Grafik 11"/>
          <p:cNvPicPr>
            <a:picLocks noChangeAspect="1"/>
          </p:cNvPicPr>
          <p:nvPr/>
        </p:nvPicPr>
        <p:blipFill rotWithShape="1">
          <a:blip r:embed="rId3"/>
          <a:srcRect l="18400" t="4943" r="9386"/>
          <a:stretch/>
        </p:blipFill>
        <p:spPr>
          <a:xfrm>
            <a:off x="2846957" y="1255059"/>
            <a:ext cx="1891553" cy="2824884"/>
          </a:xfrm>
          <a:prstGeom prst="rect">
            <a:avLst/>
          </a:prstGeom>
        </p:spPr>
      </p:pic>
      <p:pic>
        <p:nvPicPr>
          <p:cNvPr id="13" name="Grafik 12"/>
          <p:cNvPicPr>
            <a:picLocks noChangeAspect="1"/>
          </p:cNvPicPr>
          <p:nvPr/>
        </p:nvPicPr>
        <p:blipFill rotWithShape="1">
          <a:blip r:embed="rId5"/>
          <a:srcRect l="6537" t="2629" r="14285"/>
          <a:stretch/>
        </p:blipFill>
        <p:spPr>
          <a:xfrm>
            <a:off x="4690912" y="3281082"/>
            <a:ext cx="1900517" cy="2643260"/>
          </a:xfrm>
          <a:prstGeom prst="rect">
            <a:avLst/>
          </a:prstGeom>
        </p:spPr>
      </p:pic>
      <p:pic>
        <p:nvPicPr>
          <p:cNvPr id="19" name="Grafik 18"/>
          <p:cNvPicPr>
            <a:picLocks noChangeAspect="1"/>
          </p:cNvPicPr>
          <p:nvPr/>
        </p:nvPicPr>
        <p:blipFill rotWithShape="1">
          <a:blip r:embed="rId7"/>
          <a:srcRect l="7997" t="3128" r="10078"/>
          <a:stretch/>
        </p:blipFill>
        <p:spPr>
          <a:xfrm>
            <a:off x="856173" y="3286395"/>
            <a:ext cx="1849102" cy="2637947"/>
          </a:xfrm>
          <a:prstGeom prst="rect">
            <a:avLst/>
          </a:prstGeom>
        </p:spPr>
      </p:pic>
    </p:spTree>
    <p:extLst>
      <p:ext uri="{BB962C8B-B14F-4D97-AF65-F5344CB8AC3E}">
        <p14:creationId xmlns:p14="http://schemas.microsoft.com/office/powerpoint/2010/main" val="40741713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de-DE" smtClean="0"/>
              <a:t>18/09/18</a:t>
            </a:r>
            <a:endParaRPr lang="de-DE"/>
          </a:p>
        </p:txBody>
      </p:sp>
      <p:sp>
        <p:nvSpPr>
          <p:cNvPr id="3" name="Fußzeilenplatzhalter 2"/>
          <p:cNvSpPr>
            <a:spLocks noGrp="1"/>
          </p:cNvSpPr>
          <p:nvPr>
            <p:ph type="ftr" sz="quarter" idx="11"/>
          </p:nvPr>
        </p:nvSpPr>
        <p:spPr/>
        <p:txBody>
          <a:bodyPr/>
          <a:lstStyle/>
          <a:p>
            <a:r>
              <a:rPr lang="de-DE" smtClean="0"/>
              <a:t>| Angela Stöckert | Arvato Systems | Berufsakademie Sachsen </a:t>
            </a:r>
            <a:endParaRPr lang="de-DE"/>
          </a:p>
        </p:txBody>
      </p:sp>
      <p:sp>
        <p:nvSpPr>
          <p:cNvPr id="4" name="Foliennummernplatzhalt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de-DE" smtClean="0"/>
              <a:t>47</a:t>
            </a:fld>
            <a:endParaRPr lang="de-DE"/>
          </a:p>
        </p:txBody>
      </p:sp>
      <p:sp>
        <p:nvSpPr>
          <p:cNvPr id="6" name="Titel 5"/>
          <p:cNvSpPr>
            <a:spLocks noGrp="1"/>
          </p:cNvSpPr>
          <p:nvPr>
            <p:ph type="title"/>
          </p:nvPr>
        </p:nvSpPr>
        <p:spPr/>
        <p:txBody>
          <a:bodyPr/>
          <a:lstStyle/>
          <a:p>
            <a:r>
              <a:rPr lang="de-DE" dirty="0" smtClean="0"/>
              <a:t>Fiori-Architektur (Auszug)</a:t>
            </a:r>
            <a:endParaRPr lang="de-DE" dirty="0"/>
          </a:p>
        </p:txBody>
      </p:sp>
      <p:sp>
        <p:nvSpPr>
          <p:cNvPr id="7" name="Abgerundetes Rechteck 6"/>
          <p:cNvSpPr/>
          <p:nvPr/>
        </p:nvSpPr>
        <p:spPr>
          <a:xfrm>
            <a:off x="3700800" y="4341600"/>
            <a:ext cx="3621600" cy="13896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Backend</a:t>
            </a:r>
          </a:p>
        </p:txBody>
      </p:sp>
      <p:sp>
        <p:nvSpPr>
          <p:cNvPr id="8" name="Abgerundetes Rechteck 7"/>
          <p:cNvSpPr/>
          <p:nvPr/>
        </p:nvSpPr>
        <p:spPr>
          <a:xfrm>
            <a:off x="3693600" y="1519200"/>
            <a:ext cx="3628800" cy="14832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Fiori-Frontend</a:t>
            </a:r>
          </a:p>
          <a:p>
            <a:pPr algn="ctr"/>
            <a:r>
              <a:rPr lang="de-DE" sz="2000" dirty="0" smtClean="0"/>
              <a:t>(SAPUI5)</a:t>
            </a:r>
          </a:p>
        </p:txBody>
      </p:sp>
      <p:cxnSp>
        <p:nvCxnSpPr>
          <p:cNvPr id="10" name="Gerader Verbinder 9"/>
          <p:cNvCxnSpPr>
            <a:stCxn id="8" idx="2"/>
            <a:endCxn id="7" idx="0"/>
          </p:cNvCxnSpPr>
          <p:nvPr/>
        </p:nvCxnSpPr>
        <p:spPr>
          <a:xfrm>
            <a:off x="5508000" y="3002400"/>
            <a:ext cx="3600" cy="1339200"/>
          </a:xfrm>
          <a:prstGeom prst="line">
            <a:avLst/>
          </a:prstGeom>
          <a:ln w="19050"/>
        </p:spPr>
        <p:style>
          <a:lnRef idx="1">
            <a:schemeClr val="accent6"/>
          </a:lnRef>
          <a:fillRef idx="0">
            <a:schemeClr val="accent6"/>
          </a:fillRef>
          <a:effectRef idx="0">
            <a:schemeClr val="accent6"/>
          </a:effectRef>
          <a:fontRef idx="minor">
            <a:schemeClr val="tx1"/>
          </a:fontRef>
        </p:style>
      </p:cxnSp>
      <p:sp>
        <p:nvSpPr>
          <p:cNvPr id="11" name="Textfeld 10"/>
          <p:cNvSpPr txBox="1"/>
          <p:nvPr/>
        </p:nvSpPr>
        <p:spPr>
          <a:xfrm>
            <a:off x="5580000" y="3434400"/>
            <a:ext cx="972000" cy="307777"/>
          </a:xfrm>
          <a:prstGeom prst="rect">
            <a:avLst/>
          </a:prstGeom>
          <a:noFill/>
          <a:ln w="3175">
            <a:noFill/>
          </a:ln>
        </p:spPr>
        <p:txBody>
          <a:bodyPr wrap="square" lIns="0" tIns="0" rIns="0" bIns="0" rtlCol="0">
            <a:spAutoFit/>
          </a:bodyPr>
          <a:lstStyle/>
          <a:p>
            <a:pPr>
              <a:buClr>
                <a:schemeClr val="accent1"/>
              </a:buClr>
              <a:buSzPct val="85000"/>
            </a:pPr>
            <a:r>
              <a:rPr lang="de-DE" sz="2000" dirty="0" smtClean="0"/>
              <a:t>OData</a:t>
            </a:r>
          </a:p>
        </p:txBody>
      </p:sp>
    </p:spTree>
    <p:extLst>
      <p:ext uri="{BB962C8B-B14F-4D97-AF65-F5344CB8AC3E}">
        <p14:creationId xmlns:p14="http://schemas.microsoft.com/office/powerpoint/2010/main" val="143766053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idx="10"/>
          </p:nvPr>
        </p:nvSpPr>
        <p:spPr/>
        <p:txBody>
          <a:bodyPr/>
          <a:lstStyle/>
          <a:p>
            <a:r>
              <a:rPr lang="de-DE" smtClean="0"/>
              <a:t>18/09/18</a:t>
            </a:r>
            <a:endParaRPr lang="de-DE"/>
          </a:p>
        </p:txBody>
      </p:sp>
      <p:sp>
        <p:nvSpPr>
          <p:cNvPr id="3" name="Fußzeilenplatzhalter 2"/>
          <p:cNvSpPr>
            <a:spLocks noGrp="1"/>
          </p:cNvSpPr>
          <p:nvPr>
            <p:ph type="ftr" idx="11"/>
          </p:nvPr>
        </p:nvSpPr>
        <p:spPr/>
        <p:txBody>
          <a:bodyPr/>
          <a:lstStyle/>
          <a:p>
            <a:r>
              <a:rPr lang="de-DE" smtClean="0"/>
              <a:t>| Angela Stöckert | Arvato Systems | Berufsakademie Sachsen </a:t>
            </a:r>
            <a:endParaRPr lang="de-DE"/>
          </a:p>
        </p:txBody>
      </p:sp>
      <p:sp>
        <p:nvSpPr>
          <p:cNvPr id="4" name="Foliennummernplatzhalt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48</a:t>
            </a:fld>
            <a:endParaRPr lang="de-DE"/>
          </a:p>
        </p:txBody>
      </p:sp>
      <p:sp>
        <p:nvSpPr>
          <p:cNvPr id="16" name="Textplatzhalter 15"/>
          <p:cNvSpPr>
            <a:spLocks noGrp="1"/>
          </p:cNvSpPr>
          <p:nvPr>
            <p:ph type="body" idx="1"/>
          </p:nvPr>
        </p:nvSpPr>
        <p:spPr/>
        <p:txBody>
          <a:bodyPr/>
          <a:lstStyle/>
          <a:p>
            <a:endParaRPr lang="de-DE" dirty="0"/>
          </a:p>
        </p:txBody>
      </p:sp>
      <p:sp>
        <p:nvSpPr>
          <p:cNvPr id="15" name="Titel 14"/>
          <p:cNvSpPr>
            <a:spLocks noGrp="1"/>
          </p:cNvSpPr>
          <p:nvPr>
            <p:ph type="title"/>
          </p:nvPr>
        </p:nvSpPr>
        <p:spPr>
          <a:xfrm>
            <a:off x="630001" y="351299"/>
            <a:ext cx="9780091" cy="443198"/>
          </a:xfrm>
        </p:spPr>
        <p:txBody>
          <a:bodyPr/>
          <a:lstStyle/>
          <a:p>
            <a:r>
              <a:rPr lang="de-DE" dirty="0" smtClean="0"/>
              <a:t>Fiori Anwendungskategorien</a:t>
            </a:r>
            <a:endParaRPr lang="de-DE" dirty="0"/>
          </a:p>
        </p:txBody>
      </p:sp>
      <p:pic>
        <p:nvPicPr>
          <p:cNvPr id="17" name="Grafik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490" y="1260000"/>
            <a:ext cx="11204216" cy="4831818"/>
          </a:xfrm>
          <a:prstGeom prst="rect">
            <a:avLst/>
          </a:prstGeom>
        </p:spPr>
      </p:pic>
      <p:sp>
        <p:nvSpPr>
          <p:cNvPr id="18" name="Textfeld 17"/>
          <p:cNvSpPr txBox="1"/>
          <p:nvPr/>
        </p:nvSpPr>
        <p:spPr>
          <a:xfrm>
            <a:off x="249377" y="6299196"/>
            <a:ext cx="8285019" cy="246221"/>
          </a:xfrm>
          <a:prstGeom prst="rect">
            <a:avLst/>
          </a:prstGeom>
          <a:noFill/>
        </p:spPr>
        <p:txBody>
          <a:bodyPr wrap="square" rtlCol="0">
            <a:spAutoFit/>
          </a:bodyPr>
          <a:lstStyle/>
          <a:p>
            <a:r>
              <a:rPr lang="de-DE" sz="1000" dirty="0"/>
              <a:t>Quelle: https://www.nextview.nl/sap-fiori-analytical-apps-explained/</a:t>
            </a:r>
          </a:p>
        </p:txBody>
      </p:sp>
    </p:spTree>
    <p:extLst>
      <p:ext uri="{BB962C8B-B14F-4D97-AF65-F5344CB8AC3E}">
        <p14:creationId xmlns:p14="http://schemas.microsoft.com/office/powerpoint/2010/main" val="28580244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de-DE" smtClean="0"/>
              <a:t>18/09/18</a:t>
            </a:r>
            <a:endParaRPr lang="de-DE"/>
          </a:p>
        </p:txBody>
      </p:sp>
      <p:sp>
        <p:nvSpPr>
          <p:cNvPr id="3" name="Fußzeilenplatzhalter 2"/>
          <p:cNvSpPr>
            <a:spLocks noGrp="1"/>
          </p:cNvSpPr>
          <p:nvPr>
            <p:ph type="ftr" sz="quarter" idx="11"/>
          </p:nvPr>
        </p:nvSpPr>
        <p:spPr/>
        <p:txBody>
          <a:bodyPr/>
          <a:lstStyle/>
          <a:p>
            <a:r>
              <a:rPr lang="de-DE" smtClean="0"/>
              <a:t>| Angela Stöckert | Arvato Systems | Berufsakademie Sachsen </a:t>
            </a:r>
            <a:endParaRPr lang="de-DE"/>
          </a:p>
        </p:txBody>
      </p:sp>
      <p:sp>
        <p:nvSpPr>
          <p:cNvPr id="4" name="Foliennummernplatzhalt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de-DE" smtClean="0"/>
              <a:t>49</a:t>
            </a:fld>
            <a:endParaRPr lang="de-DE"/>
          </a:p>
        </p:txBody>
      </p:sp>
      <p:sp>
        <p:nvSpPr>
          <p:cNvPr id="6" name="Titel 5"/>
          <p:cNvSpPr>
            <a:spLocks noGrp="1"/>
          </p:cNvSpPr>
          <p:nvPr>
            <p:ph type="title"/>
          </p:nvPr>
        </p:nvSpPr>
        <p:spPr/>
        <p:txBody>
          <a:bodyPr/>
          <a:lstStyle/>
          <a:p>
            <a:r>
              <a:rPr lang="de-DE" dirty="0" smtClean="0"/>
              <a:t>Abhängigkeiten im Fiori Launchpad</a:t>
            </a:r>
            <a:endParaRPr lang="de-DE" dirty="0"/>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7789" y="1157855"/>
            <a:ext cx="8532303" cy="5359873"/>
          </a:xfrm>
          <a:prstGeom prst="rect">
            <a:avLst/>
          </a:prstGeom>
        </p:spPr>
      </p:pic>
    </p:spTree>
    <p:extLst>
      <p:ext uri="{BB962C8B-B14F-4D97-AF65-F5344CB8AC3E}">
        <p14:creationId xmlns:p14="http://schemas.microsoft.com/office/powerpoint/2010/main" val="16160915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15/09/18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5</a:t>
            </a:fld>
            <a:endParaRPr lang="de-DE"/>
          </a:p>
        </p:txBody>
      </p:sp>
      <p:sp>
        <p:nvSpPr>
          <p:cNvPr id="5" name="Titel 4"/>
          <p:cNvSpPr>
            <a:spLocks noGrp="1"/>
          </p:cNvSpPr>
          <p:nvPr>
            <p:ph type="title"/>
          </p:nvPr>
        </p:nvSpPr>
        <p:spPr>
          <a:xfrm>
            <a:off x="630001" y="351299"/>
            <a:ext cx="9780091" cy="443198"/>
          </a:xfrm>
        </p:spPr>
        <p:txBody>
          <a:bodyPr/>
          <a:lstStyle/>
          <a:p>
            <a:r>
              <a:rPr lang="de-DE" dirty="0" smtClean="0"/>
              <a:t>Problem</a:t>
            </a:r>
            <a:endParaRPr lang="de-DE" dirty="0"/>
          </a:p>
        </p:txBody>
      </p:sp>
      <p:pic>
        <p:nvPicPr>
          <p:cNvPr id="6" name="Picture 6" descr="logo sap s4hana - SAP Simple Finance: Blog zur EinfÃ¼hrung von SAP S/4HANA mit bei Innovabee"/>
          <p:cNvPicPr>
            <a:picLocks noChangeAspect="1" noChangeArrowheads="1"/>
          </p:cNvPicPr>
          <p:nvPr/>
        </p:nvPicPr>
        <p:blipFill rotWithShape="1">
          <a:blip r:embed="rId3">
            <a:extLst>
              <a:ext uri="{28A0092B-C50C-407E-A947-70E740481C1C}">
                <a14:useLocalDpi xmlns:a14="http://schemas.microsoft.com/office/drawing/2010/main" val="0"/>
              </a:ext>
            </a:extLst>
          </a:blip>
          <a:srcRect t="25457" b="28017"/>
          <a:stretch/>
        </p:blipFill>
        <p:spPr bwMode="auto">
          <a:xfrm>
            <a:off x="6796412" y="1586484"/>
            <a:ext cx="4145283" cy="7714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ildergebnis fÃ¼r sap ERP"/>
          <p:cNvPicPr>
            <a:picLocks noChangeAspect="1" noChangeArrowheads="1"/>
          </p:cNvPicPr>
          <p:nvPr/>
        </p:nvPicPr>
        <p:blipFill rotWithShape="1">
          <a:blip r:embed="rId4">
            <a:extLst>
              <a:ext uri="{28A0092B-C50C-407E-A947-70E740481C1C}">
                <a14:useLocalDpi xmlns:a14="http://schemas.microsoft.com/office/drawing/2010/main" val="0"/>
              </a:ext>
            </a:extLst>
          </a:blip>
          <a:srcRect l="8316" t="20160" r="8164" b="25600"/>
          <a:stretch/>
        </p:blipFill>
        <p:spPr bwMode="auto">
          <a:xfrm>
            <a:off x="714485" y="1526973"/>
            <a:ext cx="2386584" cy="1033272"/>
          </a:xfrm>
          <a:prstGeom prst="rect">
            <a:avLst/>
          </a:prstGeom>
          <a:noFill/>
          <a:extLst>
            <a:ext uri="{909E8E84-426E-40DD-AFC4-6F175D3DCCD1}">
              <a14:hiddenFill xmlns:a14="http://schemas.microsoft.com/office/drawing/2010/main">
                <a:solidFill>
                  <a:srgbClr val="FFFFFF"/>
                </a:solidFill>
              </a14:hiddenFill>
            </a:ext>
          </a:extLst>
        </p:spPr>
      </p:pic>
      <p:pic>
        <p:nvPicPr>
          <p:cNvPr id="8" name="Google Shape;236;p21"/>
          <p:cNvPicPr preferRelativeResize="0"/>
          <p:nvPr/>
        </p:nvPicPr>
        <p:blipFill rotWithShape="1">
          <a:blip r:embed="rId5">
            <a:alphaModFix/>
          </a:blip>
          <a:srcRect t="5878" b="20520"/>
          <a:stretch/>
        </p:blipFill>
        <p:spPr>
          <a:xfrm>
            <a:off x="430475" y="2817234"/>
            <a:ext cx="4516429" cy="3638430"/>
          </a:xfrm>
          <a:prstGeom prst="rect">
            <a:avLst/>
          </a:prstGeom>
          <a:noFill/>
          <a:ln w="9525" cap="flat" cmpd="sng">
            <a:solidFill>
              <a:srgbClr val="BFC9D2"/>
            </a:solidFill>
            <a:prstDash val="solid"/>
            <a:round/>
            <a:headEnd type="none" w="sm" len="sm"/>
            <a:tailEnd type="none" w="sm" len="sm"/>
          </a:ln>
        </p:spPr>
      </p:pic>
      <p:sp>
        <p:nvSpPr>
          <p:cNvPr id="7" name="Pfeil nach rechts 6"/>
          <p:cNvSpPr/>
          <p:nvPr/>
        </p:nvSpPr>
        <p:spPr>
          <a:xfrm>
            <a:off x="4345042" y="1586484"/>
            <a:ext cx="2350008" cy="90525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endParaRPr lang="de-DE" sz="2000" dirty="0" err="1" smtClean="0"/>
          </a:p>
        </p:txBody>
      </p:sp>
      <p:pic>
        <p:nvPicPr>
          <p:cNvPr id="10" name="Picture 4" descr="Bildergebnis fÃ¼r sap fiori"/>
          <p:cNvPicPr>
            <a:picLocks noChangeAspect="1" noChangeArrowheads="1"/>
          </p:cNvPicPr>
          <p:nvPr/>
        </p:nvPicPr>
        <p:blipFill rotWithShape="1">
          <a:blip r:embed="rId6">
            <a:extLst>
              <a:ext uri="{28A0092B-C50C-407E-A947-70E740481C1C}">
                <a14:useLocalDpi xmlns:a14="http://schemas.microsoft.com/office/drawing/2010/main" val="0"/>
              </a:ext>
            </a:extLst>
          </a:blip>
          <a:srcRect t="812"/>
          <a:stretch/>
        </p:blipFill>
        <p:spPr bwMode="auto">
          <a:xfrm>
            <a:off x="5632704" y="2817234"/>
            <a:ext cx="6197105" cy="3638430"/>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p:cNvSpPr txBox="1"/>
          <p:nvPr/>
        </p:nvSpPr>
        <p:spPr>
          <a:xfrm>
            <a:off x="5666400" y="6455664"/>
            <a:ext cx="4392000" cy="107722"/>
          </a:xfrm>
          <a:prstGeom prst="rect">
            <a:avLst/>
          </a:prstGeom>
          <a:noFill/>
          <a:ln w="3175">
            <a:noFill/>
          </a:ln>
        </p:spPr>
        <p:txBody>
          <a:bodyPr wrap="square" lIns="0" tIns="0" rIns="0" bIns="0" rtlCol="0">
            <a:spAutoFit/>
          </a:bodyPr>
          <a:lstStyle/>
          <a:p>
            <a:pPr>
              <a:buClr>
                <a:schemeClr val="accent1"/>
              </a:buClr>
              <a:buSzPct val="85000"/>
            </a:pPr>
            <a:r>
              <a:rPr lang="de-DE" sz="700" dirty="0" smtClean="0"/>
              <a:t>Quelle</a:t>
            </a:r>
            <a:r>
              <a:rPr lang="de-DE" sz="700" dirty="0"/>
              <a:t>: https://images.vogel.de/vogelonline/bdb/857200/857223/41.jpg</a:t>
            </a:r>
            <a:endParaRPr lang="de-DE" sz="700" dirty="0" smtClean="0"/>
          </a:p>
        </p:txBody>
      </p:sp>
    </p:spTree>
    <p:extLst>
      <p:ext uri="{BB962C8B-B14F-4D97-AF65-F5344CB8AC3E}">
        <p14:creationId xmlns:p14="http://schemas.microsoft.com/office/powerpoint/2010/main" val="261004475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50</a:t>
            </a:fld>
            <a:endParaRPr lang="de-DE"/>
          </a:p>
        </p:txBody>
      </p:sp>
      <p:sp>
        <p:nvSpPr>
          <p:cNvPr id="14" name="Titel 13"/>
          <p:cNvSpPr>
            <a:spLocks noGrp="1"/>
          </p:cNvSpPr>
          <p:nvPr>
            <p:ph type="title"/>
          </p:nvPr>
        </p:nvSpPr>
        <p:spPr>
          <a:xfrm>
            <a:off x="630001" y="351299"/>
            <a:ext cx="9780091" cy="443198"/>
          </a:xfrm>
        </p:spPr>
        <p:txBody>
          <a:bodyPr/>
          <a:lstStyle/>
          <a:p>
            <a:r>
              <a:rPr lang="de-DE" dirty="0" smtClean="0"/>
              <a:t>Funktionale Anforderungen</a:t>
            </a:r>
            <a:endParaRPr lang="de-DE" dirty="0">
              <a:solidFill>
                <a:srgbClr val="FF0000"/>
              </a:solidFill>
            </a:endParaRPr>
          </a:p>
        </p:txBody>
      </p:sp>
      <p:pic>
        <p:nvPicPr>
          <p:cNvPr id="15" name="Grafik 14"/>
          <p:cNvPicPr/>
          <p:nvPr/>
        </p:nvPicPr>
        <p:blipFill rotWithShape="1">
          <a:blip r:embed="rId3">
            <a:extLst>
              <a:ext uri="{28A0092B-C50C-407E-A947-70E740481C1C}">
                <a14:useLocalDpi xmlns:a14="http://schemas.microsoft.com/office/drawing/2010/main" val="0"/>
              </a:ext>
            </a:extLst>
          </a:blip>
          <a:srcRect t="5660" r="2076"/>
          <a:stretch/>
        </p:blipFill>
        <p:spPr bwMode="auto">
          <a:xfrm>
            <a:off x="341745" y="1644070"/>
            <a:ext cx="11508510" cy="4525817"/>
          </a:xfrm>
          <a:prstGeom prst="rect">
            <a:avLst/>
          </a:prstGeom>
          <a:ln>
            <a:noFill/>
          </a:ln>
          <a:extLst>
            <a:ext uri="{53640926-AAD7-44D8-BBD7-CCE9431645EC}">
              <a14:shadowObscured xmlns:a14="http://schemas.microsoft.com/office/drawing/2010/main"/>
            </a:ext>
          </a:extLst>
        </p:spPr>
      </p:pic>
      <p:sp>
        <p:nvSpPr>
          <p:cNvPr id="16" name="Textfeld 15"/>
          <p:cNvSpPr txBox="1"/>
          <p:nvPr/>
        </p:nvSpPr>
        <p:spPr>
          <a:xfrm>
            <a:off x="249377" y="6299196"/>
            <a:ext cx="8285019" cy="246221"/>
          </a:xfrm>
          <a:prstGeom prst="rect">
            <a:avLst/>
          </a:prstGeom>
          <a:noFill/>
        </p:spPr>
        <p:txBody>
          <a:bodyPr wrap="square" rtlCol="0">
            <a:spAutoFit/>
          </a:bodyPr>
          <a:lstStyle/>
          <a:p>
            <a:r>
              <a:rPr lang="de-DE" sz="1000" dirty="0"/>
              <a:t>Quelle: </a:t>
            </a:r>
            <a:r>
              <a:rPr lang="de-DE" sz="1000" dirty="0" smtClean="0"/>
              <a:t>eigene Darstellung</a:t>
            </a:r>
            <a:endParaRPr lang="de-DE" sz="1000" dirty="0"/>
          </a:p>
        </p:txBody>
      </p:sp>
      <p:sp>
        <p:nvSpPr>
          <p:cNvPr id="17" name="Datumsplatzhalter 16"/>
          <p:cNvSpPr>
            <a:spLocks noGrp="1"/>
          </p:cNvSpPr>
          <p:nvPr>
            <p:ph type="dt" idx="10"/>
          </p:nvPr>
        </p:nvSpPr>
        <p:spPr/>
        <p:txBody>
          <a:bodyPr/>
          <a:lstStyle/>
          <a:p>
            <a:r>
              <a:rPr lang="de-DE" smtClean="0"/>
              <a:t>18/09/18</a:t>
            </a:r>
            <a:endParaRPr lang="de-DE"/>
          </a:p>
        </p:txBody>
      </p:sp>
      <p:sp>
        <p:nvSpPr>
          <p:cNvPr id="18" name="Fußzeilenplatzhalter 17"/>
          <p:cNvSpPr>
            <a:spLocks noGrp="1"/>
          </p:cNvSpPr>
          <p:nvPr>
            <p:ph type="ftr" idx="11"/>
          </p:nvPr>
        </p:nvSpPr>
        <p:spPr/>
        <p:txBody>
          <a:bodyPr/>
          <a:lstStyle/>
          <a:p>
            <a:r>
              <a:rPr lang="de-DE" smtClean="0"/>
              <a:t>| Angela Stöckert | Arvato Systems | Berufsakademie Sachsen </a:t>
            </a:r>
            <a:endParaRPr lang="de-DE"/>
          </a:p>
        </p:txBody>
      </p:sp>
    </p:spTree>
    <p:extLst>
      <p:ext uri="{BB962C8B-B14F-4D97-AF65-F5344CB8AC3E}">
        <p14:creationId xmlns:p14="http://schemas.microsoft.com/office/powerpoint/2010/main" val="65706677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51</a:t>
            </a:fld>
            <a:endParaRPr lang="de-DE"/>
          </a:p>
        </p:txBody>
      </p:sp>
      <p:sp>
        <p:nvSpPr>
          <p:cNvPr id="3" name="Titel 2"/>
          <p:cNvSpPr>
            <a:spLocks noGrp="1"/>
          </p:cNvSpPr>
          <p:nvPr>
            <p:ph type="title"/>
          </p:nvPr>
        </p:nvSpPr>
        <p:spPr/>
        <p:txBody>
          <a:bodyPr/>
          <a:lstStyle/>
          <a:p>
            <a:r>
              <a:rPr lang="de-DE" dirty="0" smtClean="0"/>
              <a:t>SAP Fiori </a:t>
            </a:r>
            <a:r>
              <a:rPr lang="de-DE" dirty="0" err="1" smtClean="0"/>
              <a:t>apps</a:t>
            </a:r>
            <a:r>
              <a:rPr lang="de-DE" dirty="0" smtClean="0"/>
              <a:t> </a:t>
            </a:r>
            <a:r>
              <a:rPr lang="de-DE" dirty="0" err="1" smtClean="0"/>
              <a:t>reference</a:t>
            </a:r>
            <a:r>
              <a:rPr lang="de-DE" dirty="0" smtClean="0"/>
              <a:t> </a:t>
            </a:r>
            <a:r>
              <a:rPr lang="de-DE" dirty="0" err="1" smtClean="0"/>
              <a:t>library</a:t>
            </a:r>
            <a:endParaRPr lang="de-DE" dirty="0"/>
          </a:p>
        </p:txBody>
      </p:sp>
      <p:pic>
        <p:nvPicPr>
          <p:cNvPr id="6" name="Grafik 5"/>
          <p:cNvPicPr>
            <a:picLocks noChangeAspect="1"/>
          </p:cNvPicPr>
          <p:nvPr/>
        </p:nvPicPr>
        <p:blipFill>
          <a:blip r:embed="rId3"/>
          <a:stretch>
            <a:fillRect/>
          </a:stretch>
        </p:blipFill>
        <p:spPr>
          <a:xfrm>
            <a:off x="2982690" y="1016097"/>
            <a:ext cx="8832510" cy="5341404"/>
          </a:xfrm>
          <a:prstGeom prst="rect">
            <a:avLst/>
          </a:prstGeom>
        </p:spPr>
      </p:pic>
      <p:sp>
        <p:nvSpPr>
          <p:cNvPr id="7" name="Datumsplatzhalter 6"/>
          <p:cNvSpPr>
            <a:spLocks noGrp="1"/>
          </p:cNvSpPr>
          <p:nvPr>
            <p:ph type="dt" idx="10"/>
          </p:nvPr>
        </p:nvSpPr>
        <p:spPr/>
        <p:txBody>
          <a:bodyPr/>
          <a:lstStyle/>
          <a:p>
            <a:r>
              <a:rPr lang="de-DE" smtClean="0"/>
              <a:t>18/09/18</a:t>
            </a:r>
            <a:endParaRPr lang="de-DE"/>
          </a:p>
        </p:txBody>
      </p:sp>
      <p:sp>
        <p:nvSpPr>
          <p:cNvPr id="8" name="Fußzeilenplatzhalter 7"/>
          <p:cNvSpPr>
            <a:spLocks noGrp="1"/>
          </p:cNvSpPr>
          <p:nvPr>
            <p:ph type="ftr" idx="11"/>
          </p:nvPr>
        </p:nvSpPr>
        <p:spPr/>
        <p:txBody>
          <a:bodyPr/>
          <a:lstStyle/>
          <a:p>
            <a:r>
              <a:rPr lang="de-DE" dirty="0" smtClean="0"/>
              <a:t>| Angela Stöckert | Arvato Systems | Berufsakademie Sachsen </a:t>
            </a:r>
            <a:endParaRPr lang="de-DE" dirty="0"/>
          </a:p>
        </p:txBody>
      </p:sp>
      <p:pic>
        <p:nvPicPr>
          <p:cNvPr id="4" name="Grafik 3"/>
          <p:cNvPicPr>
            <a:picLocks noChangeAspect="1"/>
          </p:cNvPicPr>
          <p:nvPr/>
        </p:nvPicPr>
        <p:blipFill rotWithShape="1">
          <a:blip r:embed="rId4">
            <a:extLst>
              <a:ext uri="{28A0092B-C50C-407E-A947-70E740481C1C}">
                <a14:useLocalDpi xmlns:a14="http://schemas.microsoft.com/office/drawing/2010/main" val="0"/>
              </a:ext>
            </a:extLst>
          </a:blip>
          <a:srcRect t="969"/>
          <a:stretch/>
        </p:blipFill>
        <p:spPr>
          <a:xfrm>
            <a:off x="421268" y="1016097"/>
            <a:ext cx="2437132" cy="5355343"/>
          </a:xfrm>
          <a:prstGeom prst="rect">
            <a:avLst/>
          </a:prstGeom>
        </p:spPr>
      </p:pic>
      <p:sp>
        <p:nvSpPr>
          <p:cNvPr id="5" name="Textfeld 4"/>
          <p:cNvSpPr txBox="1"/>
          <p:nvPr/>
        </p:nvSpPr>
        <p:spPr>
          <a:xfrm>
            <a:off x="468000" y="6357501"/>
            <a:ext cx="4636800" cy="107722"/>
          </a:xfrm>
          <a:prstGeom prst="rect">
            <a:avLst/>
          </a:prstGeom>
          <a:noFill/>
          <a:ln w="3175">
            <a:noFill/>
          </a:ln>
        </p:spPr>
        <p:txBody>
          <a:bodyPr wrap="square" lIns="0" tIns="0" rIns="0" bIns="0" rtlCol="0">
            <a:spAutoFit/>
          </a:bodyPr>
          <a:lstStyle/>
          <a:p>
            <a:pPr>
              <a:buClr>
                <a:schemeClr val="accent1"/>
              </a:buClr>
              <a:buSzPct val="85000"/>
            </a:pPr>
            <a:r>
              <a:rPr lang="de-DE" sz="700" dirty="0" smtClean="0"/>
              <a:t>Quelle</a:t>
            </a:r>
            <a:r>
              <a:rPr lang="de-DE" sz="700" dirty="0"/>
              <a:t>: https://</a:t>
            </a:r>
            <a:r>
              <a:rPr lang="de-DE" sz="700" dirty="0" smtClean="0"/>
              <a:t>fioriappslibrary.hana.ondemand.com/sap/fix/externalViewer</a:t>
            </a:r>
          </a:p>
        </p:txBody>
      </p:sp>
    </p:spTree>
    <p:extLst>
      <p:ext uri="{BB962C8B-B14F-4D97-AF65-F5344CB8AC3E}">
        <p14:creationId xmlns:p14="http://schemas.microsoft.com/office/powerpoint/2010/main" val="128538765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15/09/18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52</a:t>
            </a:fld>
            <a:endParaRPr lang="de-DE"/>
          </a:p>
        </p:txBody>
      </p:sp>
      <p:sp>
        <p:nvSpPr>
          <p:cNvPr id="5" name="Titel 4"/>
          <p:cNvSpPr>
            <a:spLocks noGrp="1"/>
          </p:cNvSpPr>
          <p:nvPr>
            <p:ph type="title"/>
          </p:nvPr>
        </p:nvSpPr>
        <p:spPr>
          <a:xfrm>
            <a:off x="630001" y="351299"/>
            <a:ext cx="9780091" cy="443198"/>
          </a:xfrm>
        </p:spPr>
        <p:txBody>
          <a:bodyPr/>
          <a:lstStyle/>
          <a:p>
            <a:r>
              <a:rPr lang="de-DE" dirty="0" smtClean="0"/>
              <a:t>Fiori-Anwendungen in der SAP Cloud </a:t>
            </a:r>
            <a:r>
              <a:rPr lang="de-DE" dirty="0" err="1" smtClean="0"/>
              <a:t>Platform</a:t>
            </a:r>
            <a:endParaRPr lang="de-DE" dirty="0"/>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4400" y="1037643"/>
            <a:ext cx="7200000" cy="5378697"/>
          </a:xfrm>
          <a:prstGeom prst="rect">
            <a:avLst/>
          </a:prstGeom>
        </p:spPr>
      </p:pic>
      <p:sp>
        <p:nvSpPr>
          <p:cNvPr id="7" name="Textfeld 6"/>
          <p:cNvSpPr txBox="1"/>
          <p:nvPr/>
        </p:nvSpPr>
        <p:spPr>
          <a:xfrm>
            <a:off x="468000" y="6357501"/>
            <a:ext cx="4636800" cy="107722"/>
          </a:xfrm>
          <a:prstGeom prst="rect">
            <a:avLst/>
          </a:prstGeom>
          <a:noFill/>
          <a:ln w="3175">
            <a:noFill/>
          </a:ln>
        </p:spPr>
        <p:txBody>
          <a:bodyPr wrap="square" lIns="0" tIns="0" rIns="0" bIns="0" rtlCol="0">
            <a:spAutoFit/>
          </a:bodyPr>
          <a:lstStyle/>
          <a:p>
            <a:pPr>
              <a:buClr>
                <a:schemeClr val="accent1"/>
              </a:buClr>
              <a:buSzPct val="85000"/>
            </a:pPr>
            <a:r>
              <a:rPr lang="de-DE" sz="700" dirty="0" smtClean="0"/>
              <a:t>Quelle</a:t>
            </a:r>
            <a:r>
              <a:rPr lang="de-DE" sz="700" dirty="0"/>
              <a:t>: https://blogs.sap.com/wp-content/uploads/2017/07/2.jpg-1.png</a:t>
            </a:r>
            <a:endParaRPr lang="de-DE" sz="700" dirty="0" smtClean="0"/>
          </a:p>
        </p:txBody>
      </p:sp>
    </p:spTree>
    <p:extLst>
      <p:ext uri="{BB962C8B-B14F-4D97-AF65-F5344CB8AC3E}">
        <p14:creationId xmlns:p14="http://schemas.microsoft.com/office/powerpoint/2010/main" val="424932631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6"/>
          <p:cNvSpPr txBox="1">
            <a:spLocks noGrp="1"/>
          </p:cNvSpPr>
          <p:nvPr>
            <p:ph type="dt" idx="10"/>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426" name="Google Shape;426;p36"/>
          <p:cNvSpPr txBox="1">
            <a:spLocks noGrp="1"/>
          </p:cNvSpPr>
          <p:nvPr>
            <p:ph type="ftr" idx="11"/>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427" name="Google Shape;427;p36"/>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53</a:t>
            </a:fld>
            <a:endParaRPr sz="800">
              <a:solidFill>
                <a:srgbClr val="686868"/>
              </a:solidFill>
              <a:latin typeface="Calibri"/>
              <a:ea typeface="Calibri"/>
              <a:cs typeface="Calibri"/>
              <a:sym typeface="Calibri"/>
            </a:endParaRPr>
          </a:p>
        </p:txBody>
      </p:sp>
      <p:sp>
        <p:nvSpPr>
          <p:cNvPr id="429" name="Google Shape;429;p36"/>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dirty="0">
                <a:solidFill>
                  <a:schemeClr val="accent1"/>
                </a:solidFill>
                <a:latin typeface="Calibri"/>
                <a:ea typeface="Calibri"/>
                <a:cs typeface="Calibri"/>
                <a:sym typeface="Calibri"/>
              </a:rPr>
              <a:t>Architektur der </a:t>
            </a:r>
            <a:r>
              <a:rPr lang="de-DE" sz="3200" b="0" i="0" u="none" strike="noStrike" cap="none" dirty="0" smtClean="0">
                <a:solidFill>
                  <a:schemeClr val="accent1"/>
                </a:solidFill>
                <a:latin typeface="Calibri"/>
                <a:ea typeface="Calibri"/>
                <a:cs typeface="Calibri"/>
                <a:sym typeface="Calibri"/>
              </a:rPr>
              <a:t>Anwendung</a:t>
            </a:r>
            <a:endParaRPr dirty="0"/>
          </a:p>
        </p:txBody>
      </p:sp>
      <p:pic>
        <p:nvPicPr>
          <p:cNvPr id="9" name="Grafik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386" y="1019220"/>
            <a:ext cx="11240996" cy="5086016"/>
          </a:xfrm>
          <a:prstGeom prst="rect">
            <a:avLst/>
          </a:prstGeom>
        </p:spPr>
      </p:pic>
      <p:sp>
        <p:nvSpPr>
          <p:cNvPr id="7" name="Textfeld 6"/>
          <p:cNvSpPr txBox="1"/>
          <p:nvPr/>
        </p:nvSpPr>
        <p:spPr>
          <a:xfrm>
            <a:off x="249377" y="6299196"/>
            <a:ext cx="8285019" cy="246221"/>
          </a:xfrm>
          <a:prstGeom prst="rect">
            <a:avLst/>
          </a:prstGeom>
          <a:noFill/>
        </p:spPr>
        <p:txBody>
          <a:bodyPr wrap="square" rtlCol="0">
            <a:spAutoFit/>
          </a:bodyPr>
          <a:lstStyle/>
          <a:p>
            <a:r>
              <a:rPr lang="de-DE" sz="1000" dirty="0"/>
              <a:t>Quelle: </a:t>
            </a:r>
            <a:r>
              <a:rPr lang="de-DE" sz="1000" dirty="0" smtClean="0"/>
              <a:t>eigene Darstellung</a:t>
            </a:r>
            <a:endParaRPr lang="de-DE" sz="1000" dirty="0"/>
          </a:p>
        </p:txBody>
      </p:sp>
    </p:spTree>
    <p:extLst>
      <p:ext uri="{BB962C8B-B14F-4D97-AF65-F5344CB8AC3E}">
        <p14:creationId xmlns:p14="http://schemas.microsoft.com/office/powerpoint/2010/main" val="334475467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15/09/18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54</a:t>
            </a:fld>
            <a:endParaRPr lang="de-DE"/>
          </a:p>
        </p:txBody>
      </p:sp>
      <p:sp>
        <p:nvSpPr>
          <p:cNvPr id="5" name="Titel 4"/>
          <p:cNvSpPr>
            <a:spLocks noGrp="1"/>
          </p:cNvSpPr>
          <p:nvPr>
            <p:ph type="title"/>
          </p:nvPr>
        </p:nvSpPr>
        <p:spPr>
          <a:xfrm>
            <a:off x="630001" y="351299"/>
            <a:ext cx="9780091" cy="443198"/>
          </a:xfrm>
        </p:spPr>
        <p:txBody>
          <a:bodyPr/>
          <a:lstStyle/>
          <a:p>
            <a:r>
              <a:rPr lang="de-DE" dirty="0" smtClean="0"/>
              <a:t>Google </a:t>
            </a:r>
            <a:r>
              <a:rPr lang="de-DE" dirty="0" err="1" smtClean="0"/>
              <a:t>Oauth</a:t>
            </a:r>
            <a:r>
              <a:rPr lang="de-DE" dirty="0" smtClean="0"/>
              <a:t> 2.0</a:t>
            </a:r>
            <a:endParaRPr lang="de-DE" dirty="0"/>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2611" y="1334676"/>
            <a:ext cx="6002989" cy="4959648"/>
          </a:xfrm>
          <a:prstGeom prst="rect">
            <a:avLst/>
          </a:prstGeom>
        </p:spPr>
      </p:pic>
      <p:sp>
        <p:nvSpPr>
          <p:cNvPr id="6" name="Textfeld 5"/>
          <p:cNvSpPr txBox="1"/>
          <p:nvPr/>
        </p:nvSpPr>
        <p:spPr>
          <a:xfrm>
            <a:off x="3225600" y="6336000"/>
            <a:ext cx="6062400" cy="107722"/>
          </a:xfrm>
          <a:prstGeom prst="rect">
            <a:avLst/>
          </a:prstGeom>
          <a:noFill/>
          <a:ln w="3175">
            <a:noFill/>
          </a:ln>
        </p:spPr>
        <p:txBody>
          <a:bodyPr wrap="square" lIns="0" tIns="0" rIns="0" bIns="0" rtlCol="0">
            <a:spAutoFit/>
          </a:bodyPr>
          <a:lstStyle/>
          <a:p>
            <a:pPr>
              <a:buClr>
                <a:schemeClr val="accent1"/>
              </a:buClr>
              <a:buSzPct val="85000"/>
            </a:pPr>
            <a:r>
              <a:rPr lang="de-DE" sz="700" dirty="0"/>
              <a:t>Quelle: https://www.membrane-soa.org/service-proxy-doc/4.4/oauth2-google.htm</a:t>
            </a:r>
            <a:endParaRPr lang="de-DE" sz="700" dirty="0" smtClean="0"/>
          </a:p>
        </p:txBody>
      </p:sp>
    </p:spTree>
    <p:extLst>
      <p:ext uri="{BB962C8B-B14F-4D97-AF65-F5344CB8AC3E}">
        <p14:creationId xmlns:p14="http://schemas.microsoft.com/office/powerpoint/2010/main" val="275902780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15/09/18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55</a:t>
            </a:fld>
            <a:endParaRPr lang="de-DE"/>
          </a:p>
        </p:txBody>
      </p:sp>
      <p:sp>
        <p:nvSpPr>
          <p:cNvPr id="5" name="Titel 4"/>
          <p:cNvSpPr>
            <a:spLocks noGrp="1"/>
          </p:cNvSpPr>
          <p:nvPr>
            <p:ph type="title"/>
          </p:nvPr>
        </p:nvSpPr>
        <p:spPr>
          <a:xfrm>
            <a:off x="630001" y="351299"/>
            <a:ext cx="9780091" cy="443198"/>
          </a:xfrm>
        </p:spPr>
        <p:txBody>
          <a:bodyPr/>
          <a:lstStyle/>
          <a:p>
            <a:r>
              <a:rPr lang="de-DE" dirty="0" smtClean="0"/>
              <a:t>Identitätsverwaltung</a:t>
            </a:r>
            <a:endParaRPr lang="de-DE" dirty="0"/>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4825" y="2320200"/>
            <a:ext cx="9430375" cy="2324759"/>
          </a:xfrm>
          <a:prstGeom prst="rect">
            <a:avLst/>
          </a:prstGeom>
        </p:spPr>
      </p:pic>
      <p:sp>
        <p:nvSpPr>
          <p:cNvPr id="7" name="Textfeld 6"/>
          <p:cNvSpPr txBox="1"/>
          <p:nvPr/>
        </p:nvSpPr>
        <p:spPr>
          <a:xfrm>
            <a:off x="1454400" y="4644959"/>
            <a:ext cx="9370800" cy="107722"/>
          </a:xfrm>
          <a:prstGeom prst="rect">
            <a:avLst/>
          </a:prstGeom>
          <a:noFill/>
          <a:ln w="3175">
            <a:noFill/>
          </a:ln>
        </p:spPr>
        <p:txBody>
          <a:bodyPr wrap="square" lIns="0" tIns="0" rIns="0" bIns="0" rtlCol="0">
            <a:spAutoFit/>
          </a:bodyPr>
          <a:lstStyle/>
          <a:p>
            <a:pPr>
              <a:buClr>
                <a:schemeClr val="accent1"/>
              </a:buClr>
              <a:buSzPct val="85000"/>
            </a:pPr>
            <a:r>
              <a:rPr lang="de-DE" sz="700" dirty="0"/>
              <a:t>Quelle: https://help.sap.com/doc/339459818c4e4cb881c353e04a037a97/2.15/en-US/IdentityProviderForSAPSingleSign-OnAndSAPIdentityManagement_uacp.pdf</a:t>
            </a:r>
            <a:endParaRPr lang="de-DE" sz="700" dirty="0" smtClean="0"/>
          </a:p>
        </p:txBody>
      </p:sp>
    </p:spTree>
    <p:extLst>
      <p:ext uri="{BB962C8B-B14F-4D97-AF65-F5344CB8AC3E}">
        <p14:creationId xmlns:p14="http://schemas.microsoft.com/office/powerpoint/2010/main" val="155338327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15/09/18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56</a:t>
            </a:fld>
            <a:endParaRPr lang="de-DE"/>
          </a:p>
        </p:txBody>
      </p:sp>
      <p:sp>
        <p:nvSpPr>
          <p:cNvPr id="5" name="Titel 4"/>
          <p:cNvSpPr>
            <a:spLocks noGrp="1"/>
          </p:cNvSpPr>
          <p:nvPr>
            <p:ph type="title"/>
          </p:nvPr>
        </p:nvSpPr>
        <p:spPr>
          <a:xfrm>
            <a:off x="630001" y="351299"/>
            <a:ext cx="9780091" cy="443198"/>
          </a:xfrm>
        </p:spPr>
        <p:txBody>
          <a:bodyPr/>
          <a:lstStyle/>
          <a:p>
            <a:r>
              <a:rPr lang="de-DE" dirty="0" smtClean="0"/>
              <a:t>Kerberos</a:t>
            </a:r>
            <a:endParaRPr lang="de-DE" dirty="0"/>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9008" y="1226990"/>
            <a:ext cx="5391902" cy="5068007"/>
          </a:xfrm>
          <a:prstGeom prst="rect">
            <a:avLst/>
          </a:prstGeom>
        </p:spPr>
      </p:pic>
      <p:sp>
        <p:nvSpPr>
          <p:cNvPr id="7" name="Textfeld 6"/>
          <p:cNvSpPr txBox="1"/>
          <p:nvPr/>
        </p:nvSpPr>
        <p:spPr>
          <a:xfrm>
            <a:off x="3348000" y="6242400"/>
            <a:ext cx="5270400" cy="107722"/>
          </a:xfrm>
          <a:prstGeom prst="rect">
            <a:avLst/>
          </a:prstGeom>
          <a:noFill/>
          <a:ln w="3175">
            <a:noFill/>
          </a:ln>
        </p:spPr>
        <p:txBody>
          <a:bodyPr wrap="square" lIns="0" tIns="0" rIns="0" bIns="0" rtlCol="0">
            <a:spAutoFit/>
          </a:bodyPr>
          <a:lstStyle/>
          <a:p>
            <a:pPr>
              <a:buClr>
                <a:schemeClr val="accent1"/>
              </a:buClr>
              <a:buSzPct val="85000"/>
            </a:pPr>
            <a:r>
              <a:rPr lang="de-DE" sz="700" dirty="0"/>
              <a:t>Quelle: https://help.sap.com/doc/bd6250c40c9c4c5391e3009a6f26dc3b/Cloud/en-US/SAP_Cloud_Platform.pdf</a:t>
            </a:r>
            <a:endParaRPr lang="de-DE" sz="700" dirty="0" smtClean="0"/>
          </a:p>
        </p:txBody>
      </p:sp>
    </p:spTree>
    <p:extLst>
      <p:ext uri="{BB962C8B-B14F-4D97-AF65-F5344CB8AC3E}">
        <p14:creationId xmlns:p14="http://schemas.microsoft.com/office/powerpoint/2010/main" val="217965488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2B347786-3B0C-4798-96A5-F278B57D33FE}" type="datetime3">
              <a:rPr lang="de-DE" smtClean="0"/>
              <a:t>15/09/18</a:t>
            </a:fld>
            <a:endParaRPr lang="de-DE" dirty="0"/>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57</a:t>
            </a:fld>
            <a:endParaRPr lang="de-DE"/>
          </a:p>
        </p:txBody>
      </p:sp>
      <p:sp>
        <p:nvSpPr>
          <p:cNvPr id="7" name="Titel 6"/>
          <p:cNvSpPr>
            <a:spLocks noGrp="1"/>
          </p:cNvSpPr>
          <p:nvPr>
            <p:ph type="title"/>
          </p:nvPr>
        </p:nvSpPr>
        <p:spPr>
          <a:xfrm>
            <a:off x="630001" y="351299"/>
            <a:ext cx="9780091" cy="443198"/>
          </a:xfrm>
        </p:spPr>
        <p:txBody>
          <a:bodyPr/>
          <a:lstStyle/>
          <a:p>
            <a:r>
              <a:rPr lang="de-DE" dirty="0"/>
              <a:t>Übersicht der </a:t>
            </a:r>
            <a:r>
              <a:rPr lang="de-DE" dirty="0" smtClean="0"/>
              <a:t>Umsetzungsschritte</a:t>
            </a:r>
            <a:endParaRPr lang="de-DE" dirty="0"/>
          </a:p>
        </p:txBody>
      </p:sp>
      <p:pic>
        <p:nvPicPr>
          <p:cNvPr id="8" name="Grafik 7"/>
          <p:cNvPicPr>
            <a:picLocks noChangeAspect="1"/>
          </p:cNvPicPr>
          <p:nvPr/>
        </p:nvPicPr>
        <p:blipFill rotWithShape="1">
          <a:blip r:embed="rId2">
            <a:extLst>
              <a:ext uri="{28A0092B-C50C-407E-A947-70E740481C1C}">
                <a14:useLocalDpi xmlns:a14="http://schemas.microsoft.com/office/drawing/2010/main" val="0"/>
              </a:ext>
            </a:extLst>
          </a:blip>
          <a:srcRect t="-1" b="1062"/>
          <a:stretch/>
        </p:blipFill>
        <p:spPr>
          <a:xfrm>
            <a:off x="1752470" y="1026117"/>
            <a:ext cx="8657622" cy="5401750"/>
          </a:xfrm>
          <a:prstGeom prst="rect">
            <a:avLst/>
          </a:prstGeom>
        </p:spPr>
      </p:pic>
    </p:spTree>
    <p:extLst>
      <p:ext uri="{BB962C8B-B14F-4D97-AF65-F5344CB8AC3E}">
        <p14:creationId xmlns:p14="http://schemas.microsoft.com/office/powerpoint/2010/main" val="311041705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15/09/18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58</a:t>
            </a:fld>
            <a:endParaRPr lang="de-DE"/>
          </a:p>
        </p:txBody>
      </p:sp>
      <p:sp>
        <p:nvSpPr>
          <p:cNvPr id="5" name="Titel 4"/>
          <p:cNvSpPr>
            <a:spLocks noGrp="1"/>
          </p:cNvSpPr>
          <p:nvPr>
            <p:ph type="title"/>
          </p:nvPr>
        </p:nvSpPr>
        <p:spPr>
          <a:xfrm>
            <a:off x="630001" y="351299"/>
            <a:ext cx="9780091" cy="443198"/>
          </a:xfrm>
        </p:spPr>
        <p:txBody>
          <a:bodyPr/>
          <a:lstStyle/>
          <a:p>
            <a:r>
              <a:rPr lang="de-DE" dirty="0"/>
              <a:t>OData-Dienst</a:t>
            </a:r>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800" y="1270570"/>
            <a:ext cx="11369723" cy="4388630"/>
          </a:xfrm>
          <a:prstGeom prst="rect">
            <a:avLst/>
          </a:prstGeom>
        </p:spPr>
      </p:pic>
    </p:spTree>
    <p:extLst>
      <p:ext uri="{BB962C8B-B14F-4D97-AF65-F5344CB8AC3E}">
        <p14:creationId xmlns:p14="http://schemas.microsoft.com/office/powerpoint/2010/main" val="102463561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15/09/18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59</a:t>
            </a:fld>
            <a:endParaRPr lang="de-DE"/>
          </a:p>
        </p:txBody>
      </p:sp>
      <p:sp>
        <p:nvSpPr>
          <p:cNvPr id="5" name="Titel 4"/>
          <p:cNvSpPr>
            <a:spLocks noGrp="1"/>
          </p:cNvSpPr>
          <p:nvPr>
            <p:ph type="title"/>
          </p:nvPr>
        </p:nvSpPr>
        <p:spPr>
          <a:xfrm>
            <a:off x="630001" y="351299"/>
            <a:ext cx="9780091" cy="443198"/>
          </a:xfrm>
        </p:spPr>
        <p:txBody>
          <a:bodyPr/>
          <a:lstStyle/>
          <a:p>
            <a:r>
              <a:rPr lang="de-DE" dirty="0" smtClean="0"/>
              <a:t>OData-Dienst</a:t>
            </a:r>
            <a:endParaRPr lang="de-DE" dirty="0"/>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458" y="1404908"/>
            <a:ext cx="11258156" cy="4189492"/>
          </a:xfrm>
          <a:prstGeom prst="rect">
            <a:avLst/>
          </a:prstGeom>
        </p:spPr>
      </p:pic>
    </p:spTree>
    <p:extLst>
      <p:ext uri="{BB962C8B-B14F-4D97-AF65-F5344CB8AC3E}">
        <p14:creationId xmlns:p14="http://schemas.microsoft.com/office/powerpoint/2010/main" val="30063483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15/09/18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6</a:t>
            </a:fld>
            <a:endParaRPr lang="de-DE"/>
          </a:p>
        </p:txBody>
      </p:sp>
      <p:sp>
        <p:nvSpPr>
          <p:cNvPr id="5" name="Titel 4"/>
          <p:cNvSpPr>
            <a:spLocks noGrp="1"/>
          </p:cNvSpPr>
          <p:nvPr>
            <p:ph type="title"/>
          </p:nvPr>
        </p:nvSpPr>
        <p:spPr>
          <a:xfrm>
            <a:off x="630001" y="351299"/>
            <a:ext cx="9780091" cy="443198"/>
          </a:xfrm>
        </p:spPr>
        <p:txBody>
          <a:bodyPr/>
          <a:lstStyle/>
          <a:p>
            <a:r>
              <a:rPr lang="de-DE" dirty="0" smtClean="0"/>
              <a:t>Problem</a:t>
            </a:r>
            <a:endParaRPr lang="de-DE" dirty="0"/>
          </a:p>
        </p:txBody>
      </p:sp>
      <p:pic>
        <p:nvPicPr>
          <p:cNvPr id="1026" name="Picture 2" descr="Bildergebnis fÃ¼r sap ERP"/>
          <p:cNvPicPr>
            <a:picLocks noChangeAspect="1" noChangeArrowheads="1"/>
          </p:cNvPicPr>
          <p:nvPr/>
        </p:nvPicPr>
        <p:blipFill rotWithShape="1">
          <a:blip r:embed="rId3">
            <a:extLst>
              <a:ext uri="{28A0092B-C50C-407E-A947-70E740481C1C}">
                <a14:useLocalDpi xmlns:a14="http://schemas.microsoft.com/office/drawing/2010/main" val="0"/>
              </a:ext>
            </a:extLst>
          </a:blip>
          <a:srcRect l="8316" t="20160" r="8164" b="25600"/>
          <a:stretch/>
        </p:blipFill>
        <p:spPr bwMode="auto">
          <a:xfrm>
            <a:off x="714485" y="1526973"/>
            <a:ext cx="2386584" cy="1033272"/>
          </a:xfrm>
          <a:prstGeom prst="rect">
            <a:avLst/>
          </a:prstGeom>
          <a:noFill/>
          <a:extLst>
            <a:ext uri="{909E8E84-426E-40DD-AFC4-6F175D3DCCD1}">
              <a14:hiddenFill xmlns:a14="http://schemas.microsoft.com/office/drawing/2010/main">
                <a:solidFill>
                  <a:srgbClr val="FFFFFF"/>
                </a:solidFill>
              </a14:hiddenFill>
            </a:ext>
          </a:extLst>
        </p:spPr>
      </p:pic>
      <p:sp>
        <p:nvSpPr>
          <p:cNvPr id="7" name="Pfeil nach rechts 6"/>
          <p:cNvSpPr/>
          <p:nvPr/>
        </p:nvSpPr>
        <p:spPr>
          <a:xfrm rot="963154">
            <a:off x="3404742" y="2168537"/>
            <a:ext cx="1822495" cy="97773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endParaRPr lang="de-DE" sz="2000" dirty="0" err="1" smtClean="0"/>
          </a:p>
        </p:txBody>
      </p:sp>
      <p:pic>
        <p:nvPicPr>
          <p:cNvPr id="10" name="Picture 4" descr="Bildergebnis fÃ¼r sap fiori"/>
          <p:cNvPicPr>
            <a:picLocks noChangeAspect="1" noChangeArrowheads="1"/>
          </p:cNvPicPr>
          <p:nvPr/>
        </p:nvPicPr>
        <p:blipFill rotWithShape="1">
          <a:blip r:embed="rId4">
            <a:extLst>
              <a:ext uri="{28A0092B-C50C-407E-A947-70E740481C1C}">
                <a14:useLocalDpi xmlns:a14="http://schemas.microsoft.com/office/drawing/2010/main" val="0"/>
              </a:ext>
            </a:extLst>
          </a:blip>
          <a:srcRect t="812"/>
          <a:stretch/>
        </p:blipFill>
        <p:spPr bwMode="auto">
          <a:xfrm>
            <a:off x="5632704" y="2817234"/>
            <a:ext cx="6197105" cy="3638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218593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366"/>
        <p:cNvGrpSpPr/>
        <p:nvPr/>
      </p:nvGrpSpPr>
      <p:grpSpPr>
        <a:xfrm>
          <a:off x="0" y="0"/>
          <a:ext cx="0" cy="0"/>
          <a:chOff x="0" y="0"/>
          <a:chExt cx="0" cy="0"/>
        </a:xfrm>
      </p:grpSpPr>
      <p:sp>
        <p:nvSpPr>
          <p:cNvPr id="367" name="Google Shape;367;p31"/>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368" name="Google Shape;368;p31"/>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369" name="Google Shape;369;p31"/>
          <p:cNvSpPr txBox="1">
            <a:spLocks noGrp="1"/>
          </p:cNvSpPr>
          <p:nvPr>
            <p:ph type="sldNum" idx="12"/>
          </p:nvPr>
        </p:nvSpPr>
        <p:spPr>
          <a:xfrm>
            <a:off x="11261045" y="6663454"/>
            <a:ext cx="285793"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60</a:t>
            </a:fld>
            <a:endParaRPr sz="800">
              <a:solidFill>
                <a:srgbClr val="686868"/>
              </a:solidFill>
              <a:latin typeface="Calibri"/>
              <a:ea typeface="Calibri"/>
              <a:cs typeface="Calibri"/>
              <a:sym typeface="Calibri"/>
            </a:endParaRPr>
          </a:p>
        </p:txBody>
      </p:sp>
      <p:sp>
        <p:nvSpPr>
          <p:cNvPr id="370" name="Google Shape;370;p31"/>
          <p:cNvSpPr txBox="1">
            <a:spLocks noGrp="1"/>
          </p:cNvSpPr>
          <p:nvPr>
            <p:ph type="body" idx="1"/>
          </p:nvPr>
        </p:nvSpPr>
        <p:spPr>
          <a:xfrm>
            <a:off x="634336" y="1260000"/>
            <a:ext cx="2032302" cy="2321400"/>
          </a:xfrm>
          <a:prstGeom prst="rect">
            <a:avLst/>
          </a:prstGeom>
          <a:solidFill>
            <a:schemeClr val="accent3"/>
          </a:solidFill>
          <a:ln w="25400" cap="flat" cmpd="sng">
            <a:solidFill>
              <a:srgbClr val="001C35"/>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GROẞER UMFANG DER TESTVERSION</a:t>
            </a:r>
            <a:endParaRPr sz="1800" b="1" i="0" u="none" strike="noStrike" cap="none">
              <a:solidFill>
                <a:schemeClr val="lt1"/>
              </a:solidFill>
              <a:latin typeface="Calibri"/>
              <a:ea typeface="Calibri"/>
              <a:cs typeface="Calibri"/>
              <a:sym typeface="Calibri"/>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lt1"/>
                </a:solidFill>
                <a:latin typeface="Calibri"/>
                <a:ea typeface="Calibri"/>
                <a:cs typeface="Calibri"/>
                <a:sym typeface="Calibri"/>
              </a:rPr>
              <a:t>40 Dienste in Neo-Umgebung, zeitlich unbegrenzt und kostenlos.</a:t>
            </a:r>
            <a:endParaRPr/>
          </a:p>
        </p:txBody>
      </p:sp>
      <p:sp>
        <p:nvSpPr>
          <p:cNvPr id="371" name="Google Shape;371;p31"/>
          <p:cNvSpPr txBox="1">
            <a:spLocks noGrp="1"/>
          </p:cNvSpPr>
          <p:nvPr>
            <p:ph type="body" idx="2"/>
          </p:nvPr>
        </p:nvSpPr>
        <p:spPr>
          <a:xfrm>
            <a:off x="2854348" y="1260000"/>
            <a:ext cx="2032302" cy="2321400"/>
          </a:xfrm>
          <a:prstGeom prst="rect">
            <a:avLst/>
          </a:prstGeom>
          <a:solidFill>
            <a:srgbClr val="D3D2D8"/>
          </a:solid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VERFÜGBARKEIT</a:t>
            </a:r>
            <a:endParaRPr/>
          </a:p>
          <a:p>
            <a:pPr marL="0" marR="0" lvl="1" indent="0" algn="l" rtl="0">
              <a:spcBef>
                <a:spcPts val="320"/>
              </a:spcBef>
              <a:spcAft>
                <a:spcPts val="0"/>
              </a:spcAft>
              <a:buClr>
                <a:schemeClr val="accent1"/>
              </a:buClr>
              <a:buSzPts val="1360"/>
              <a:buFont typeface="Noto Sans Symbols"/>
              <a:buNone/>
            </a:pPr>
            <a:endParaRPr sz="1600" b="0" i="0" u="none" strike="noStrike" cap="none">
              <a:solidFill>
                <a:schemeClr val="dk1"/>
              </a:solidFill>
              <a:latin typeface="Calibri"/>
              <a:ea typeface="Calibri"/>
              <a:cs typeface="Calibri"/>
              <a:sym typeface="Calibri"/>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Ausfälle möglich, aber transparent behandelt und schnell behoben.</a:t>
            </a:r>
            <a:endParaRPr sz="1600" b="0" i="0" u="none" strike="noStrike" cap="none">
              <a:solidFill>
                <a:schemeClr val="dk1"/>
              </a:solidFill>
              <a:latin typeface="Calibri"/>
              <a:ea typeface="Calibri"/>
              <a:cs typeface="Calibri"/>
              <a:sym typeface="Calibri"/>
            </a:endParaRPr>
          </a:p>
        </p:txBody>
      </p:sp>
      <p:sp>
        <p:nvSpPr>
          <p:cNvPr id="372" name="Google Shape;372;p31"/>
          <p:cNvSpPr txBox="1">
            <a:spLocks noGrp="1"/>
          </p:cNvSpPr>
          <p:nvPr>
            <p:ph type="body" idx="3"/>
          </p:nvPr>
        </p:nvSpPr>
        <p:spPr>
          <a:xfrm>
            <a:off x="5074360" y="1260000"/>
            <a:ext cx="2032302" cy="2321400"/>
          </a:xfrm>
          <a:prstGeom prst="rect">
            <a:avLst/>
          </a:prstGeom>
          <a:solidFill>
            <a:schemeClr val="accent3"/>
          </a:solidFill>
          <a:ln w="25400" cap="flat" cmpd="sng">
            <a:solidFill>
              <a:srgbClr val="001C35"/>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DIVERSE ZIELGRUPPEN</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lt1"/>
                </a:solidFill>
                <a:latin typeface="Calibri"/>
                <a:ea typeface="Calibri"/>
                <a:cs typeface="Calibri"/>
                <a:sym typeface="Calibri"/>
              </a:rPr>
              <a:t>SAP-Kunden und Entwickler aus SAP-fremdem Umfeld.</a:t>
            </a:r>
            <a:endParaRPr sz="1600" b="0" i="0" u="none" strike="noStrike" cap="none">
              <a:solidFill>
                <a:schemeClr val="lt1"/>
              </a:solidFill>
              <a:latin typeface="Calibri"/>
              <a:ea typeface="Calibri"/>
              <a:cs typeface="Calibri"/>
              <a:sym typeface="Calibri"/>
            </a:endParaRPr>
          </a:p>
        </p:txBody>
      </p:sp>
      <p:sp>
        <p:nvSpPr>
          <p:cNvPr id="373" name="Google Shape;373;p31"/>
          <p:cNvSpPr txBox="1">
            <a:spLocks noGrp="1"/>
          </p:cNvSpPr>
          <p:nvPr>
            <p:ph type="body" idx="4"/>
          </p:nvPr>
        </p:nvSpPr>
        <p:spPr>
          <a:xfrm>
            <a:off x="7294372" y="1260000"/>
            <a:ext cx="2032302" cy="2321400"/>
          </a:xfrm>
          <a:prstGeom prst="rect">
            <a:avLst/>
          </a:prstGeom>
          <a:solidFill>
            <a:srgbClr val="D3D2D8"/>
          </a:solid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UNABHÄNGIG-KEIT</a:t>
            </a:r>
            <a:endParaRPr sz="1800" b="1" i="0" u="none" strike="noStrike" cap="none">
              <a:solidFill>
                <a:schemeClr val="accent1"/>
              </a:solidFill>
              <a:latin typeface="Calibri"/>
              <a:ea typeface="Calibri"/>
              <a:cs typeface="Calibri"/>
              <a:sym typeface="Calibri"/>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Die SAP Cloud Platform kann unabhängig von anderen SAP Produkten genutzt werden.</a:t>
            </a:r>
            <a:endParaRPr sz="1600" b="0" i="0" u="none" strike="noStrike" cap="none">
              <a:solidFill>
                <a:schemeClr val="dk1"/>
              </a:solidFill>
              <a:latin typeface="Calibri"/>
              <a:ea typeface="Calibri"/>
              <a:cs typeface="Calibri"/>
              <a:sym typeface="Calibri"/>
            </a:endParaRPr>
          </a:p>
        </p:txBody>
      </p:sp>
      <p:sp>
        <p:nvSpPr>
          <p:cNvPr id="374" name="Google Shape;374;p31"/>
          <p:cNvSpPr txBox="1">
            <a:spLocks noGrp="1"/>
          </p:cNvSpPr>
          <p:nvPr>
            <p:ph type="body" idx="5"/>
          </p:nvPr>
        </p:nvSpPr>
        <p:spPr>
          <a:xfrm>
            <a:off x="9514382" y="1260000"/>
            <a:ext cx="2032302" cy="2321400"/>
          </a:xfrm>
          <a:prstGeom prst="rect">
            <a:avLst/>
          </a:prstGeom>
          <a:solidFill>
            <a:schemeClr val="accent3"/>
          </a:solidFill>
          <a:ln w="25400" cap="flat" cmpd="sng">
            <a:solidFill>
              <a:srgbClr val="001C35"/>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SERVER-STANDORTE</a:t>
            </a:r>
            <a:endParaRPr sz="1800" b="1" i="0" u="none" strike="noStrike" cap="none">
              <a:solidFill>
                <a:schemeClr val="lt1"/>
              </a:solidFill>
              <a:latin typeface="Calibri"/>
              <a:ea typeface="Calibri"/>
              <a:cs typeface="Calibri"/>
              <a:sym typeface="Calibri"/>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lt1"/>
                </a:solidFill>
                <a:latin typeface="Calibri"/>
                <a:ea typeface="Calibri"/>
                <a:cs typeface="Calibri"/>
                <a:sym typeface="Calibri"/>
              </a:rPr>
              <a:t>Verringert Latenzzeiten und verbessert Datenschutz.</a:t>
            </a:r>
            <a:endParaRPr sz="1600" b="0" i="0" u="none" strike="noStrike" cap="none">
              <a:solidFill>
                <a:schemeClr val="lt1"/>
              </a:solidFill>
              <a:latin typeface="Calibri"/>
              <a:ea typeface="Calibri"/>
              <a:cs typeface="Calibri"/>
              <a:sym typeface="Calibri"/>
            </a:endParaRPr>
          </a:p>
        </p:txBody>
      </p:sp>
      <p:sp>
        <p:nvSpPr>
          <p:cNvPr id="375" name="Google Shape;375;p31"/>
          <p:cNvSpPr txBox="1">
            <a:spLocks noGrp="1"/>
          </p:cNvSpPr>
          <p:nvPr>
            <p:ph type="body" idx="6"/>
          </p:nvPr>
        </p:nvSpPr>
        <p:spPr>
          <a:xfrm>
            <a:off x="634336" y="3833212"/>
            <a:ext cx="2032302" cy="2321400"/>
          </a:xfrm>
          <a:prstGeom prst="rect">
            <a:avLst/>
          </a:prstGeom>
          <a:solidFill>
            <a:srgbClr val="D3D2D8"/>
          </a:solid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SICHERHEIT</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Moderne Technologien, Identitätsanbieter, umfangreiche Nutzer- und Rollenverwaltung.</a:t>
            </a:r>
            <a:endParaRPr sz="1600" b="0" i="0" u="none" strike="noStrike" cap="none">
              <a:solidFill>
                <a:schemeClr val="dk1"/>
              </a:solidFill>
              <a:latin typeface="Calibri"/>
              <a:ea typeface="Calibri"/>
              <a:cs typeface="Calibri"/>
              <a:sym typeface="Calibri"/>
            </a:endParaRPr>
          </a:p>
        </p:txBody>
      </p:sp>
      <p:sp>
        <p:nvSpPr>
          <p:cNvPr id="376" name="Google Shape;376;p31"/>
          <p:cNvSpPr txBox="1">
            <a:spLocks noGrp="1"/>
          </p:cNvSpPr>
          <p:nvPr>
            <p:ph type="body" idx="7"/>
          </p:nvPr>
        </p:nvSpPr>
        <p:spPr>
          <a:xfrm>
            <a:off x="2854348" y="3833212"/>
            <a:ext cx="2032302" cy="2321400"/>
          </a:xfrm>
          <a:prstGeom prst="rect">
            <a:avLst/>
          </a:prstGeom>
          <a:solidFill>
            <a:schemeClr val="accent3"/>
          </a:solidFill>
          <a:ln w="25400" cap="flat" cmpd="sng">
            <a:solidFill>
              <a:srgbClr val="001C35"/>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NUTZERERLEBNIS</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lt1"/>
                </a:solidFill>
                <a:latin typeface="Calibri"/>
                <a:ea typeface="Calibri"/>
                <a:cs typeface="Calibri"/>
                <a:sym typeface="Calibri"/>
              </a:rPr>
              <a:t>Einheitliche Oberflächen, übersichtlich sortiert.</a:t>
            </a:r>
            <a:endParaRPr sz="1600" b="0" i="0" u="none" strike="noStrike" cap="none">
              <a:solidFill>
                <a:schemeClr val="lt1"/>
              </a:solidFill>
              <a:latin typeface="Calibri"/>
              <a:ea typeface="Calibri"/>
              <a:cs typeface="Calibri"/>
              <a:sym typeface="Calibri"/>
            </a:endParaRPr>
          </a:p>
        </p:txBody>
      </p:sp>
      <p:sp>
        <p:nvSpPr>
          <p:cNvPr id="377" name="Google Shape;377;p31"/>
          <p:cNvSpPr txBox="1">
            <a:spLocks noGrp="1"/>
          </p:cNvSpPr>
          <p:nvPr>
            <p:ph type="body" idx="8"/>
          </p:nvPr>
        </p:nvSpPr>
        <p:spPr>
          <a:xfrm>
            <a:off x="5074360" y="3833212"/>
            <a:ext cx="2032302" cy="2321400"/>
          </a:xfrm>
          <a:prstGeom prst="rect">
            <a:avLst/>
          </a:prstGeom>
          <a:solidFill>
            <a:srgbClr val="D3D2D8"/>
          </a:solid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EINSTIEG</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Zahlreiche Tutorials und Blogs im Internet vereinfachen die Einarbeitung in die SAP Cloud Platform.</a:t>
            </a:r>
            <a:endParaRPr sz="1600" b="0" i="0" u="none" strike="noStrike" cap="none">
              <a:solidFill>
                <a:schemeClr val="dk1"/>
              </a:solidFill>
              <a:latin typeface="Calibri"/>
              <a:ea typeface="Calibri"/>
              <a:cs typeface="Calibri"/>
              <a:sym typeface="Calibri"/>
            </a:endParaRPr>
          </a:p>
        </p:txBody>
      </p:sp>
      <p:sp>
        <p:nvSpPr>
          <p:cNvPr id="378" name="Google Shape;378;p31"/>
          <p:cNvSpPr txBox="1">
            <a:spLocks noGrp="1"/>
          </p:cNvSpPr>
          <p:nvPr>
            <p:ph type="body" idx="9"/>
          </p:nvPr>
        </p:nvSpPr>
        <p:spPr>
          <a:xfrm>
            <a:off x="7294372" y="3833212"/>
            <a:ext cx="2032302" cy="2321400"/>
          </a:xfrm>
          <a:prstGeom prst="rect">
            <a:avLst/>
          </a:prstGeom>
          <a:solidFill>
            <a:schemeClr val="accent3"/>
          </a:solidFill>
          <a:ln w="25400" cap="flat" cmpd="sng">
            <a:solidFill>
              <a:srgbClr val="001C35"/>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BEZAHLMODELL</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lt1"/>
                </a:solidFill>
                <a:latin typeface="Calibri"/>
                <a:ea typeface="Calibri"/>
                <a:cs typeface="Calibri"/>
                <a:sym typeface="Calibri"/>
              </a:rPr>
              <a:t>Umfangreich und vielfältig konfigurierbar, dadurch unübersichtlich und scheinbar kompliziert.</a:t>
            </a:r>
            <a:endParaRPr sz="1600" b="0" i="0" u="none" strike="noStrike" cap="none">
              <a:solidFill>
                <a:schemeClr val="lt1"/>
              </a:solidFill>
              <a:latin typeface="Calibri"/>
              <a:ea typeface="Calibri"/>
              <a:cs typeface="Calibri"/>
              <a:sym typeface="Calibri"/>
            </a:endParaRPr>
          </a:p>
        </p:txBody>
      </p:sp>
      <p:sp>
        <p:nvSpPr>
          <p:cNvPr id="379" name="Google Shape;379;p31"/>
          <p:cNvSpPr txBox="1">
            <a:spLocks noGrp="1"/>
          </p:cNvSpPr>
          <p:nvPr>
            <p:ph type="body" idx="13"/>
          </p:nvPr>
        </p:nvSpPr>
        <p:spPr>
          <a:xfrm>
            <a:off x="9514382" y="3833212"/>
            <a:ext cx="2032302" cy="2321400"/>
          </a:xfrm>
          <a:prstGeom prst="rect">
            <a:avLst/>
          </a:prstGeom>
          <a:solidFill>
            <a:srgbClr val="D3D2D8"/>
          </a:solid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GESAMT</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SAP Cloud Platform hält ihre Versprechen und ermöglicht schnellen Einstieg für Nutzer mit wenig Erfahrung in Webentwicklung.</a:t>
            </a:r>
            <a:endParaRPr sz="1600" b="0" i="0" u="none" strike="noStrike" cap="none">
              <a:solidFill>
                <a:schemeClr val="dk1"/>
              </a:solidFill>
              <a:latin typeface="Calibri"/>
              <a:ea typeface="Calibri"/>
              <a:cs typeface="Calibri"/>
              <a:sym typeface="Calibri"/>
            </a:endParaRPr>
          </a:p>
        </p:txBody>
      </p:sp>
      <p:sp>
        <p:nvSpPr>
          <p:cNvPr id="380" name="Google Shape;380;p31"/>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Evaluierung</a:t>
            </a:r>
            <a:endParaRPr sz="3200" b="0" i="0" u="none" strike="noStrike" cap="none">
              <a:solidFill>
                <a:schemeClr val="accent1"/>
              </a:solidFill>
              <a:latin typeface="Calibri"/>
              <a:ea typeface="Calibri"/>
              <a:cs typeface="Calibri"/>
              <a:sym typeface="Calibri"/>
            </a:endParaRPr>
          </a:p>
        </p:txBody>
      </p:sp>
    </p:spTree>
    <p:extLst>
      <p:ext uri="{BB962C8B-B14F-4D97-AF65-F5344CB8AC3E}">
        <p14:creationId xmlns:p14="http://schemas.microsoft.com/office/powerpoint/2010/main" val="3262332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286"/>
        <p:cNvGrpSpPr/>
        <p:nvPr/>
      </p:nvGrpSpPr>
      <p:grpSpPr>
        <a:xfrm>
          <a:off x="0" y="0"/>
          <a:ext cx="0" cy="0"/>
          <a:chOff x="0" y="0"/>
          <a:chExt cx="0" cy="0"/>
        </a:xfrm>
      </p:grpSpPr>
      <p:sp>
        <p:nvSpPr>
          <p:cNvPr id="287" name="Google Shape;287;p25"/>
          <p:cNvSpPr/>
          <p:nvPr/>
        </p:nvSpPr>
        <p:spPr>
          <a:xfrm>
            <a:off x="247650" y="1019649"/>
            <a:ext cx="11696700" cy="5571652"/>
          </a:xfrm>
          <a:prstGeom prst="rect">
            <a:avLst/>
          </a:prstGeom>
          <a:solidFill>
            <a:schemeClr val="accent1"/>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5400" dirty="0" smtClean="0">
                <a:solidFill>
                  <a:schemeClr val="lt1"/>
                </a:solidFill>
                <a:latin typeface="Calibri"/>
                <a:ea typeface="Calibri"/>
                <a:cs typeface="Calibri"/>
                <a:sym typeface="Calibri"/>
              </a:rPr>
              <a:t>Machbarkeit</a:t>
            </a:r>
          </a:p>
          <a:p>
            <a:pPr marL="0" marR="0" lvl="0" indent="0" algn="ctr" rtl="0">
              <a:spcBef>
                <a:spcPts val="0"/>
              </a:spcBef>
              <a:spcAft>
                <a:spcPts val="0"/>
              </a:spcAft>
              <a:buNone/>
            </a:pPr>
            <a:endParaRPr lang="de-DE" sz="5400" dirty="0">
              <a:solidFill>
                <a:schemeClr val="lt1"/>
              </a:solidFill>
              <a:latin typeface="Calibri"/>
              <a:ea typeface="Calibri"/>
              <a:cs typeface="Calibri"/>
              <a:sym typeface="Calibri"/>
            </a:endParaRPr>
          </a:p>
          <a:p>
            <a:pPr marL="0" marR="0" lvl="0" indent="0" algn="ctr" rtl="0">
              <a:spcBef>
                <a:spcPts val="0"/>
              </a:spcBef>
              <a:spcAft>
                <a:spcPts val="0"/>
              </a:spcAft>
              <a:buNone/>
            </a:pPr>
            <a:endParaRPr lang="de-DE" sz="5400" dirty="0" smtClean="0">
              <a:solidFill>
                <a:schemeClr val="lt1"/>
              </a:solidFill>
              <a:latin typeface="Calibri"/>
              <a:ea typeface="Calibri"/>
              <a:cs typeface="Calibri"/>
              <a:sym typeface="Calibri"/>
            </a:endParaRPr>
          </a:p>
          <a:p>
            <a:pPr marL="0" marR="0" lvl="0" indent="0" algn="ctr" rtl="0">
              <a:spcBef>
                <a:spcPts val="0"/>
              </a:spcBef>
              <a:spcAft>
                <a:spcPts val="0"/>
              </a:spcAft>
              <a:buNone/>
            </a:pPr>
            <a:endParaRPr sz="5400" dirty="0">
              <a:solidFill>
                <a:schemeClr val="lt1"/>
              </a:solidFill>
              <a:latin typeface="Calibri"/>
              <a:ea typeface="Calibri"/>
              <a:cs typeface="Calibri"/>
              <a:sym typeface="Calibri"/>
            </a:endParaRPr>
          </a:p>
        </p:txBody>
      </p:sp>
      <p:sp>
        <p:nvSpPr>
          <p:cNvPr id="288" name="Google Shape;288;p25"/>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289" name="Google Shape;289;p25"/>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290" name="Google Shape;290;p25"/>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61</a:t>
            </a:fld>
            <a:endParaRPr sz="800">
              <a:solidFill>
                <a:srgbClr val="686868"/>
              </a:solidFill>
              <a:latin typeface="Calibri"/>
              <a:ea typeface="Calibri"/>
              <a:cs typeface="Calibri"/>
              <a:sym typeface="Calibri"/>
            </a:endParaRPr>
          </a:p>
        </p:txBody>
      </p:sp>
      <p:sp>
        <p:nvSpPr>
          <p:cNvPr id="291" name="Google Shape;291;p25"/>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dirty="0" smtClean="0"/>
              <a:t>Anwendung</a:t>
            </a:r>
            <a:endParaRPr sz="3200" b="0" i="0" u="none" strike="noStrike" cap="none" dirty="0">
              <a:solidFill>
                <a:schemeClr val="accent1"/>
              </a:solidFill>
              <a:latin typeface="Calibri"/>
              <a:ea typeface="Calibri"/>
              <a:cs typeface="Calibri"/>
              <a:sym typeface="Calibri"/>
            </a:endParaRPr>
          </a:p>
        </p:txBody>
      </p:sp>
      <p:pic>
        <p:nvPicPr>
          <p:cNvPr id="2" name="Grafik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1326" y="3805475"/>
            <a:ext cx="1449347" cy="1465818"/>
          </a:xfrm>
          <a:prstGeom prst="rect">
            <a:avLst/>
          </a:prstGeom>
        </p:spPr>
      </p:pic>
    </p:spTree>
    <p:extLst>
      <p:ext uri="{BB962C8B-B14F-4D97-AF65-F5344CB8AC3E}">
        <p14:creationId xmlns:p14="http://schemas.microsoft.com/office/powerpoint/2010/main" val="910002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210"/>
        <p:cNvGrpSpPr/>
        <p:nvPr/>
      </p:nvGrpSpPr>
      <p:grpSpPr>
        <a:xfrm>
          <a:off x="0" y="0"/>
          <a:ext cx="0" cy="0"/>
          <a:chOff x="0" y="0"/>
          <a:chExt cx="0" cy="0"/>
        </a:xfrm>
      </p:grpSpPr>
      <p:sp>
        <p:nvSpPr>
          <p:cNvPr id="211" name="Google Shape;211;p20"/>
          <p:cNvSpPr/>
          <p:nvPr/>
        </p:nvSpPr>
        <p:spPr>
          <a:xfrm>
            <a:off x="4581525" y="3219449"/>
            <a:ext cx="2228850" cy="2945957"/>
          </a:xfrm>
          <a:prstGeom prst="rect">
            <a:avLst/>
          </a:prstGeom>
          <a:solidFill>
            <a:schemeClr val="lt2"/>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2000">
                <a:solidFill>
                  <a:schemeClr val="accent1"/>
                </a:solidFill>
                <a:latin typeface="Calibri"/>
                <a:ea typeface="Calibri"/>
                <a:cs typeface="Calibri"/>
                <a:sym typeface="Calibri"/>
              </a:rPr>
              <a:t>Anpassung an spezielle Kundenwünsche</a:t>
            </a:r>
            <a:endParaRPr/>
          </a:p>
          <a:p>
            <a:pPr marL="0" marR="0" lvl="0" indent="0" algn="ctr" rtl="0">
              <a:spcBef>
                <a:spcPts val="0"/>
              </a:spcBef>
              <a:spcAft>
                <a:spcPts val="0"/>
              </a:spcAft>
              <a:buNone/>
            </a:pPr>
            <a:r>
              <a:rPr lang="de-DE" sz="2000">
                <a:solidFill>
                  <a:schemeClr val="accent1"/>
                </a:solidFill>
                <a:latin typeface="Calibri"/>
                <a:ea typeface="Calibri"/>
                <a:cs typeface="Calibri"/>
                <a:sym typeface="Calibri"/>
              </a:rPr>
              <a:t>durch Parameter</a:t>
            </a:r>
            <a:endParaRPr/>
          </a:p>
        </p:txBody>
      </p:sp>
      <p:sp>
        <p:nvSpPr>
          <p:cNvPr id="212" name="Google Shape;212;p20"/>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213" name="Google Shape;213;p20"/>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214" name="Google Shape;214;p20"/>
          <p:cNvSpPr txBox="1">
            <a:spLocks noGrp="1"/>
          </p:cNvSpPr>
          <p:nvPr>
            <p:ph type="sldNum" idx="12"/>
          </p:nvPr>
        </p:nvSpPr>
        <p:spPr>
          <a:xfrm>
            <a:off x="11261045" y="6663454"/>
            <a:ext cx="285793"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62</a:t>
            </a:fld>
            <a:endParaRPr sz="800">
              <a:solidFill>
                <a:srgbClr val="686868"/>
              </a:solidFill>
              <a:latin typeface="Calibri"/>
              <a:ea typeface="Calibri"/>
              <a:cs typeface="Calibri"/>
              <a:sym typeface="Calibri"/>
            </a:endParaRPr>
          </a:p>
        </p:txBody>
      </p:sp>
      <p:sp>
        <p:nvSpPr>
          <p:cNvPr id="215" name="Google Shape;215;p20"/>
          <p:cNvSpPr txBox="1">
            <a:spLocks noGrp="1"/>
          </p:cNvSpPr>
          <p:nvPr>
            <p:ph type="body" idx="1"/>
          </p:nvPr>
        </p:nvSpPr>
        <p:spPr>
          <a:xfrm>
            <a:off x="634336"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endParaRPr sz="1800" b="1" i="0" u="none" strike="noStrike" cap="none">
              <a:solidFill>
                <a:schemeClr val="accent1"/>
              </a:solidFill>
              <a:latin typeface="Calibri"/>
              <a:ea typeface="Calibri"/>
              <a:cs typeface="Calibri"/>
              <a:sym typeface="Calibri"/>
            </a:endParaRPr>
          </a:p>
        </p:txBody>
      </p:sp>
      <p:sp>
        <p:nvSpPr>
          <p:cNvPr id="216" name="Google Shape;216;p20"/>
          <p:cNvSpPr txBox="1">
            <a:spLocks noGrp="1"/>
          </p:cNvSpPr>
          <p:nvPr>
            <p:ph type="body" idx="6"/>
          </p:nvPr>
        </p:nvSpPr>
        <p:spPr>
          <a:xfrm>
            <a:off x="634336" y="3833212"/>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endParaRPr sz="1800" b="1" i="0" u="none" strike="noStrike" cap="none">
              <a:solidFill>
                <a:schemeClr val="accent1"/>
              </a:solidFill>
              <a:latin typeface="Calibri"/>
              <a:ea typeface="Calibri"/>
              <a:cs typeface="Calibri"/>
              <a:sym typeface="Calibri"/>
            </a:endParaRPr>
          </a:p>
        </p:txBody>
      </p:sp>
      <p:sp>
        <p:nvSpPr>
          <p:cNvPr id="217" name="Google Shape;217;p20"/>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lvl="0"/>
            <a:r>
              <a:rPr lang="de-DE" dirty="0"/>
              <a:t>Besonderheit: Eigenentwicklungen</a:t>
            </a:r>
            <a:endParaRPr sz="3200" b="0" i="0" u="none" strike="noStrike" cap="none" dirty="0">
              <a:solidFill>
                <a:schemeClr val="accent1"/>
              </a:solidFill>
              <a:latin typeface="Calibri"/>
              <a:ea typeface="Calibri"/>
              <a:cs typeface="Calibri"/>
              <a:sym typeface="Calibri"/>
            </a:endParaRPr>
          </a:p>
        </p:txBody>
      </p:sp>
      <p:pic>
        <p:nvPicPr>
          <p:cNvPr id="218" name="Google Shape;218;p20"/>
          <p:cNvPicPr preferRelativeResize="0"/>
          <p:nvPr/>
        </p:nvPicPr>
        <p:blipFill rotWithShape="1">
          <a:blip r:embed="rId3">
            <a:alphaModFix/>
          </a:blip>
          <a:srcRect t="5878" b="20520"/>
          <a:stretch/>
        </p:blipFill>
        <p:spPr>
          <a:xfrm>
            <a:off x="636141" y="3853532"/>
            <a:ext cx="3780074" cy="2311875"/>
          </a:xfrm>
          <a:prstGeom prst="rect">
            <a:avLst/>
          </a:prstGeom>
          <a:noFill/>
          <a:ln w="9525" cap="flat" cmpd="sng">
            <a:solidFill>
              <a:srgbClr val="BFC9D2"/>
            </a:solidFill>
            <a:prstDash val="solid"/>
            <a:round/>
            <a:headEnd type="none" w="sm" len="sm"/>
            <a:tailEnd type="none" w="sm" len="sm"/>
          </a:ln>
        </p:spPr>
      </p:pic>
      <p:sp>
        <p:nvSpPr>
          <p:cNvPr id="219" name="Google Shape;219;p20"/>
          <p:cNvSpPr/>
          <p:nvPr/>
        </p:nvSpPr>
        <p:spPr>
          <a:xfrm>
            <a:off x="7050611" y="1269525"/>
            <a:ext cx="4561894" cy="1435575"/>
          </a:xfrm>
          <a:prstGeom prst="rect">
            <a:avLst/>
          </a:prstGeom>
          <a:solidFill>
            <a:schemeClr val="accent4"/>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2000">
                <a:solidFill>
                  <a:schemeClr val="lt1"/>
                </a:solidFill>
                <a:latin typeface="Calibri"/>
                <a:ea typeface="Calibri"/>
                <a:cs typeface="Calibri"/>
                <a:sym typeface="Calibri"/>
              </a:rPr>
              <a:t>Und Eigenentwicklungen</a:t>
            </a:r>
            <a:endParaRPr/>
          </a:p>
        </p:txBody>
      </p:sp>
      <p:pic>
        <p:nvPicPr>
          <p:cNvPr id="220" name="Google Shape;220;p20"/>
          <p:cNvPicPr preferRelativeResize="0"/>
          <p:nvPr/>
        </p:nvPicPr>
        <p:blipFill rotWithShape="1">
          <a:blip r:embed="rId4">
            <a:alphaModFix/>
          </a:blip>
          <a:srcRect t="2506" b="2505"/>
          <a:stretch/>
        </p:blipFill>
        <p:spPr>
          <a:xfrm>
            <a:off x="7816277" y="3978961"/>
            <a:ext cx="3724818" cy="1804435"/>
          </a:xfrm>
          <a:prstGeom prst="rect">
            <a:avLst/>
          </a:prstGeom>
          <a:noFill/>
          <a:ln>
            <a:noFill/>
          </a:ln>
        </p:spPr>
      </p:pic>
      <p:sp>
        <p:nvSpPr>
          <p:cNvPr id="221" name="Google Shape;221;p20"/>
          <p:cNvSpPr/>
          <p:nvPr/>
        </p:nvSpPr>
        <p:spPr>
          <a:xfrm>
            <a:off x="650776" y="1260000"/>
            <a:ext cx="3780074" cy="2399767"/>
          </a:xfrm>
          <a:prstGeom prst="rect">
            <a:avLst/>
          </a:prstGeom>
          <a:solidFill>
            <a:schemeClr val="accent1"/>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2000">
                <a:solidFill>
                  <a:schemeClr val="lt1"/>
                </a:solidFill>
                <a:latin typeface="Calibri"/>
                <a:ea typeface="Calibri"/>
                <a:cs typeface="Calibri"/>
                <a:sym typeface="Calibri"/>
              </a:rPr>
              <a:t>Standard</a:t>
            </a:r>
            <a:endParaRPr/>
          </a:p>
        </p:txBody>
      </p:sp>
      <p:sp>
        <p:nvSpPr>
          <p:cNvPr id="222" name="Google Shape;222;p20"/>
          <p:cNvSpPr/>
          <p:nvPr/>
        </p:nvSpPr>
        <p:spPr>
          <a:xfrm>
            <a:off x="7832505" y="3833212"/>
            <a:ext cx="3780000" cy="2311875"/>
          </a:xfrm>
          <a:prstGeom prst="rect">
            <a:avLst/>
          </a:prstGeom>
          <a:solidFill>
            <a:schemeClr val="accent1"/>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223" name="Google Shape;223;p20"/>
          <p:cNvSpPr/>
          <p:nvPr/>
        </p:nvSpPr>
        <p:spPr>
          <a:xfrm>
            <a:off x="4774849" y="1269526"/>
            <a:ext cx="1931763" cy="1733726"/>
          </a:xfrm>
          <a:prstGeom prst="rect">
            <a:avLst/>
          </a:prstGeom>
          <a:solidFill>
            <a:srgbClr val="D3D2D8"/>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pic>
        <p:nvPicPr>
          <p:cNvPr id="224" name="Google Shape;224;p20"/>
          <p:cNvPicPr preferRelativeResize="0"/>
          <p:nvPr/>
        </p:nvPicPr>
        <p:blipFill rotWithShape="1">
          <a:blip r:embed="rId5">
            <a:alphaModFix/>
          </a:blip>
          <a:srcRect l="12514" t="-408" r="16167" b="408"/>
          <a:stretch/>
        </p:blipFill>
        <p:spPr>
          <a:xfrm>
            <a:off x="4630875" y="1260000"/>
            <a:ext cx="2179499" cy="1743251"/>
          </a:xfrm>
          <a:prstGeom prst="rect">
            <a:avLst/>
          </a:prstGeom>
          <a:noFill/>
          <a:ln>
            <a:noFill/>
          </a:ln>
        </p:spPr>
      </p:pic>
      <p:pic>
        <p:nvPicPr>
          <p:cNvPr id="225" name="Google Shape;225;p20"/>
          <p:cNvPicPr preferRelativeResize="0"/>
          <p:nvPr/>
        </p:nvPicPr>
        <p:blipFill rotWithShape="1">
          <a:blip r:embed="rId6">
            <a:alphaModFix/>
          </a:blip>
          <a:srcRect/>
          <a:stretch/>
        </p:blipFill>
        <p:spPr>
          <a:xfrm>
            <a:off x="7010400" y="2933700"/>
            <a:ext cx="4602105" cy="3231706"/>
          </a:xfrm>
          <a:prstGeom prst="rect">
            <a:avLst/>
          </a:prstGeom>
          <a:noFill/>
          <a:ln>
            <a:noFill/>
          </a:ln>
        </p:spPr>
      </p:pic>
    </p:spTree>
    <p:extLst>
      <p:ext uri="{BB962C8B-B14F-4D97-AF65-F5344CB8AC3E}">
        <p14:creationId xmlns:p14="http://schemas.microsoft.com/office/powerpoint/2010/main" val="20704766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15/09/18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7</a:t>
            </a:fld>
            <a:endParaRPr lang="de-DE"/>
          </a:p>
        </p:txBody>
      </p:sp>
      <p:sp>
        <p:nvSpPr>
          <p:cNvPr id="5" name="Titel 4"/>
          <p:cNvSpPr>
            <a:spLocks noGrp="1"/>
          </p:cNvSpPr>
          <p:nvPr>
            <p:ph type="title"/>
          </p:nvPr>
        </p:nvSpPr>
        <p:spPr>
          <a:xfrm>
            <a:off x="630001" y="351299"/>
            <a:ext cx="9780091" cy="443198"/>
          </a:xfrm>
        </p:spPr>
        <p:txBody>
          <a:bodyPr/>
          <a:lstStyle/>
          <a:p>
            <a:r>
              <a:rPr lang="de-DE" dirty="0" smtClean="0"/>
              <a:t>Die SAP Cloud </a:t>
            </a:r>
            <a:r>
              <a:rPr lang="de-DE" dirty="0" err="1" smtClean="0"/>
              <a:t>Platform</a:t>
            </a:r>
            <a:endParaRPr lang="de-DE" dirty="0"/>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8050" y="1439889"/>
            <a:ext cx="5145981" cy="4574205"/>
          </a:xfrm>
          <a:prstGeom prst="rect">
            <a:avLst/>
          </a:prstGeom>
        </p:spPr>
      </p:pic>
      <p:sp>
        <p:nvSpPr>
          <p:cNvPr id="7" name="Textfeld 6"/>
          <p:cNvSpPr txBox="1"/>
          <p:nvPr/>
        </p:nvSpPr>
        <p:spPr>
          <a:xfrm>
            <a:off x="3448050" y="6014094"/>
            <a:ext cx="5145981" cy="107722"/>
          </a:xfrm>
          <a:prstGeom prst="rect">
            <a:avLst/>
          </a:prstGeom>
          <a:noFill/>
          <a:ln w="3175">
            <a:noFill/>
          </a:ln>
        </p:spPr>
        <p:txBody>
          <a:bodyPr wrap="square" lIns="0" tIns="0" rIns="0" bIns="0" rtlCol="0">
            <a:spAutoFit/>
          </a:bodyPr>
          <a:lstStyle/>
          <a:p>
            <a:pPr>
              <a:buClr>
                <a:schemeClr val="accent1"/>
              </a:buClr>
              <a:buSzPct val="85000"/>
            </a:pPr>
            <a:r>
              <a:rPr lang="de-DE" sz="700" dirty="0"/>
              <a:t>Quelle: https://craveinfotech.com/sap-cfsm-crave-field-service-manager/sap-cloud-platform-sap-cp/ </a:t>
            </a:r>
            <a:endParaRPr lang="de-DE" sz="700" dirty="0" smtClean="0"/>
          </a:p>
        </p:txBody>
      </p:sp>
    </p:spTree>
    <p:extLst>
      <p:ext uri="{BB962C8B-B14F-4D97-AF65-F5344CB8AC3E}">
        <p14:creationId xmlns:p14="http://schemas.microsoft.com/office/powerpoint/2010/main" val="1304248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15/09/18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8</a:t>
            </a:fld>
            <a:endParaRPr lang="de-DE"/>
          </a:p>
        </p:txBody>
      </p:sp>
      <p:sp>
        <p:nvSpPr>
          <p:cNvPr id="5" name="Titel 4"/>
          <p:cNvSpPr>
            <a:spLocks noGrp="1"/>
          </p:cNvSpPr>
          <p:nvPr>
            <p:ph type="title"/>
          </p:nvPr>
        </p:nvSpPr>
        <p:spPr>
          <a:xfrm>
            <a:off x="630001" y="351299"/>
            <a:ext cx="9780091" cy="443198"/>
          </a:xfrm>
        </p:spPr>
        <p:txBody>
          <a:bodyPr/>
          <a:lstStyle/>
          <a:p>
            <a:r>
              <a:rPr lang="de-DE" dirty="0" smtClean="0"/>
              <a:t>Zielstellung</a:t>
            </a:r>
            <a:endParaRPr lang="de-DE" dirty="0"/>
          </a:p>
        </p:txBody>
      </p:sp>
      <p:sp>
        <p:nvSpPr>
          <p:cNvPr id="6" name="Rechteck 5"/>
          <p:cNvSpPr/>
          <p:nvPr/>
        </p:nvSpPr>
        <p:spPr>
          <a:xfrm>
            <a:off x="630001" y="2305616"/>
            <a:ext cx="10915198" cy="3170099"/>
          </a:xfrm>
          <a:prstGeom prst="rect">
            <a:avLst/>
          </a:prstGeom>
        </p:spPr>
        <p:txBody>
          <a:bodyPr wrap="square">
            <a:spAutoFit/>
          </a:bodyPr>
          <a:lstStyle/>
          <a:p>
            <a:pPr lvl="0" algn="ctr">
              <a:buClr>
                <a:schemeClr val="accent1"/>
              </a:buClr>
              <a:buSzPts val="1700"/>
            </a:pPr>
            <a:r>
              <a:rPr lang="de-DE" sz="4000" b="1" dirty="0" smtClean="0">
                <a:solidFill>
                  <a:schemeClr val="accent6"/>
                </a:solidFill>
                <a:ea typeface="Calibri"/>
                <a:cs typeface="Calibri"/>
                <a:sym typeface="Calibri"/>
              </a:rPr>
              <a:t>Evaluierung</a:t>
            </a:r>
            <a:r>
              <a:rPr lang="de-DE" sz="4000" b="1" dirty="0" smtClean="0">
                <a:solidFill>
                  <a:schemeClr val="accent1"/>
                </a:solidFill>
                <a:ea typeface="Calibri"/>
                <a:cs typeface="Calibri"/>
                <a:sym typeface="Calibri"/>
              </a:rPr>
              <a:t> </a:t>
            </a:r>
            <a:r>
              <a:rPr lang="de-DE" sz="4000" dirty="0" smtClean="0">
                <a:solidFill>
                  <a:schemeClr val="accent1"/>
                </a:solidFill>
                <a:ea typeface="Calibri"/>
                <a:cs typeface="Calibri"/>
                <a:sym typeface="Calibri"/>
              </a:rPr>
              <a:t>der</a:t>
            </a:r>
            <a:r>
              <a:rPr lang="de-DE" sz="4000" b="1" dirty="0" smtClean="0">
                <a:solidFill>
                  <a:schemeClr val="accent1"/>
                </a:solidFill>
                <a:ea typeface="Calibri"/>
                <a:cs typeface="Calibri"/>
                <a:sym typeface="Calibri"/>
              </a:rPr>
              <a:t> </a:t>
            </a:r>
            <a:r>
              <a:rPr lang="de-DE" sz="4000" b="1" dirty="0" smtClean="0">
                <a:solidFill>
                  <a:schemeClr val="accent6"/>
                </a:solidFill>
                <a:ea typeface="Calibri"/>
                <a:cs typeface="Calibri"/>
                <a:sym typeface="Calibri"/>
              </a:rPr>
              <a:t>SAP Cloud </a:t>
            </a:r>
            <a:r>
              <a:rPr lang="de-DE" sz="4000" b="1" dirty="0" err="1" smtClean="0">
                <a:solidFill>
                  <a:schemeClr val="accent6"/>
                </a:solidFill>
                <a:ea typeface="Calibri"/>
                <a:cs typeface="Calibri"/>
                <a:sym typeface="Calibri"/>
              </a:rPr>
              <a:t>Platform</a:t>
            </a:r>
            <a:r>
              <a:rPr lang="de-DE" sz="4000" b="1" dirty="0" smtClean="0">
                <a:solidFill>
                  <a:schemeClr val="accent6"/>
                </a:solidFill>
                <a:ea typeface="Calibri"/>
                <a:cs typeface="Calibri"/>
                <a:sym typeface="Calibri"/>
              </a:rPr>
              <a:t> </a:t>
            </a:r>
            <a:r>
              <a:rPr lang="de-DE" sz="4000" dirty="0" smtClean="0">
                <a:solidFill>
                  <a:schemeClr val="accent1"/>
                </a:solidFill>
                <a:ea typeface="Calibri"/>
                <a:cs typeface="Calibri"/>
                <a:sym typeface="Calibri"/>
              </a:rPr>
              <a:t>für </a:t>
            </a:r>
            <a:r>
              <a:rPr lang="de-DE" sz="4000" dirty="0">
                <a:solidFill>
                  <a:schemeClr val="accent1"/>
                </a:solidFill>
                <a:ea typeface="Calibri"/>
                <a:cs typeface="Calibri"/>
                <a:sym typeface="Calibri"/>
              </a:rPr>
              <a:t>die Entwicklung und Anwendung</a:t>
            </a:r>
            <a:r>
              <a:rPr lang="de-DE" sz="4000" b="1" dirty="0">
                <a:solidFill>
                  <a:schemeClr val="accent1"/>
                </a:solidFill>
                <a:ea typeface="Calibri"/>
                <a:cs typeface="Calibri"/>
                <a:sym typeface="Calibri"/>
              </a:rPr>
              <a:t> (</a:t>
            </a:r>
            <a:r>
              <a:rPr lang="de-DE" sz="4000" b="1" dirty="0">
                <a:solidFill>
                  <a:schemeClr val="accent6"/>
                </a:solidFill>
                <a:ea typeface="Calibri"/>
                <a:cs typeface="Calibri"/>
                <a:sym typeface="Calibri"/>
              </a:rPr>
              <a:t>energiewirtschaftlicher</a:t>
            </a:r>
            <a:r>
              <a:rPr lang="de-DE" sz="4000" b="1" dirty="0">
                <a:solidFill>
                  <a:schemeClr val="accent1"/>
                </a:solidFill>
                <a:ea typeface="Calibri"/>
                <a:cs typeface="Calibri"/>
                <a:sym typeface="Calibri"/>
              </a:rPr>
              <a:t>)</a:t>
            </a:r>
            <a:endParaRPr lang="de-DE" sz="3600" b="1" dirty="0"/>
          </a:p>
          <a:p>
            <a:pPr lvl="0" algn="ctr">
              <a:buClr>
                <a:schemeClr val="accent1"/>
              </a:buClr>
              <a:buSzPts val="1700"/>
            </a:pPr>
            <a:r>
              <a:rPr lang="de-DE" sz="4000" dirty="0">
                <a:solidFill>
                  <a:schemeClr val="accent1"/>
                </a:solidFill>
                <a:ea typeface="Calibri"/>
                <a:cs typeface="Calibri"/>
                <a:sym typeface="Calibri"/>
              </a:rPr>
              <a:t>Funktionen</a:t>
            </a:r>
            <a:r>
              <a:rPr lang="de-DE" sz="4000" b="1" dirty="0">
                <a:solidFill>
                  <a:schemeClr val="accent1"/>
                </a:solidFill>
                <a:ea typeface="Calibri"/>
                <a:cs typeface="Calibri"/>
                <a:sym typeface="Calibri"/>
              </a:rPr>
              <a:t> (</a:t>
            </a:r>
            <a:r>
              <a:rPr lang="de-DE" sz="4000" b="1" dirty="0">
                <a:solidFill>
                  <a:schemeClr val="accent6"/>
                </a:solidFill>
                <a:ea typeface="Calibri"/>
                <a:cs typeface="Calibri"/>
                <a:sym typeface="Calibri"/>
              </a:rPr>
              <a:t>Apps</a:t>
            </a:r>
            <a:r>
              <a:rPr lang="de-DE" sz="4000" b="1" dirty="0">
                <a:solidFill>
                  <a:schemeClr val="accent1"/>
                </a:solidFill>
                <a:ea typeface="Calibri"/>
                <a:cs typeface="Calibri"/>
                <a:sym typeface="Calibri"/>
              </a:rPr>
              <a:t>) </a:t>
            </a:r>
            <a:r>
              <a:rPr lang="de-DE" sz="4000" dirty="0">
                <a:solidFill>
                  <a:schemeClr val="accent1"/>
                </a:solidFill>
                <a:ea typeface="Calibri"/>
                <a:cs typeface="Calibri"/>
                <a:sym typeface="Calibri"/>
              </a:rPr>
              <a:t>am Beispiel einer</a:t>
            </a:r>
            <a:r>
              <a:rPr lang="de-DE" sz="4000" b="1" dirty="0">
                <a:solidFill>
                  <a:schemeClr val="accent1"/>
                </a:solidFill>
                <a:ea typeface="Calibri"/>
                <a:cs typeface="Calibri"/>
                <a:sym typeface="Calibri"/>
              </a:rPr>
              <a:t> </a:t>
            </a:r>
            <a:r>
              <a:rPr lang="de-DE" sz="4000" b="1" dirty="0">
                <a:solidFill>
                  <a:schemeClr val="accent6"/>
                </a:solidFill>
                <a:ea typeface="Calibri"/>
                <a:cs typeface="Calibri"/>
                <a:sym typeface="Calibri"/>
              </a:rPr>
              <a:t>selbst</a:t>
            </a:r>
            <a:endParaRPr lang="de-DE" sz="3600" b="1" dirty="0">
              <a:solidFill>
                <a:schemeClr val="accent6"/>
              </a:solidFill>
            </a:endParaRPr>
          </a:p>
          <a:p>
            <a:pPr lvl="0" algn="ctr">
              <a:buClr>
                <a:schemeClr val="accent1"/>
              </a:buClr>
              <a:buSzPts val="1700"/>
            </a:pPr>
            <a:r>
              <a:rPr lang="de-DE" sz="4000" b="1" dirty="0">
                <a:solidFill>
                  <a:schemeClr val="accent6"/>
                </a:solidFill>
                <a:ea typeface="Calibri"/>
                <a:cs typeface="Calibri"/>
                <a:sym typeface="Calibri"/>
              </a:rPr>
              <a:t>entwickelten</a:t>
            </a:r>
            <a:r>
              <a:rPr lang="de-DE" sz="4000" b="1" dirty="0">
                <a:solidFill>
                  <a:schemeClr val="accent1"/>
                </a:solidFill>
                <a:ea typeface="Calibri"/>
                <a:cs typeface="Calibri"/>
                <a:sym typeface="Calibri"/>
              </a:rPr>
              <a:t> </a:t>
            </a:r>
            <a:r>
              <a:rPr lang="de-DE" sz="4000" dirty="0">
                <a:solidFill>
                  <a:schemeClr val="accent1"/>
                </a:solidFill>
                <a:ea typeface="Calibri"/>
                <a:cs typeface="Calibri"/>
                <a:sym typeface="Calibri"/>
              </a:rPr>
              <a:t>Funktion</a:t>
            </a:r>
          </a:p>
        </p:txBody>
      </p:sp>
    </p:spTree>
    <p:extLst>
      <p:ext uri="{BB962C8B-B14F-4D97-AF65-F5344CB8AC3E}">
        <p14:creationId xmlns:p14="http://schemas.microsoft.com/office/powerpoint/2010/main" val="6967825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umsplatzhalter 4"/>
          <p:cNvSpPr>
            <a:spLocks noGrp="1"/>
          </p:cNvSpPr>
          <p:nvPr>
            <p:ph type="dt" sz="half" idx="10"/>
          </p:nvPr>
        </p:nvSpPr>
        <p:spPr/>
        <p:txBody>
          <a:bodyPr/>
          <a:lstStyle/>
          <a:p>
            <a:fld id="{69B3F210-9E42-40BF-96A7-8587D2164DF0}" type="datetime3">
              <a:rPr lang="de-DE" smtClean="0"/>
              <a:t>15/09/18</a:t>
            </a:fld>
            <a:endParaRPr lang="de-DE" dirty="0"/>
          </a:p>
        </p:txBody>
      </p:sp>
      <p:sp>
        <p:nvSpPr>
          <p:cNvPr id="4" name="Fußzeilenplatzhalter 3"/>
          <p:cNvSpPr>
            <a:spLocks noGrp="1"/>
          </p:cNvSpPr>
          <p:nvPr>
            <p:ph type="ftr" sz="quarter" idx="11"/>
          </p:nvPr>
        </p:nvSpPr>
        <p:spPr/>
        <p:txBody>
          <a:bodyPr/>
          <a:lstStyle/>
          <a:p>
            <a:r>
              <a:rPr lang="de-DE" smtClean="0"/>
              <a:t>| Name | Arvato Systems | Kunde </a:t>
            </a:r>
            <a:endParaRPr lang="de-DE"/>
          </a:p>
        </p:txBody>
      </p:sp>
      <p:sp>
        <p:nvSpPr>
          <p:cNvPr id="6" name="Titel 5"/>
          <p:cNvSpPr>
            <a:spLocks noGrp="1"/>
          </p:cNvSpPr>
          <p:nvPr>
            <p:ph type="title"/>
          </p:nvPr>
        </p:nvSpPr>
        <p:spPr/>
        <p:txBody>
          <a:bodyPr/>
          <a:lstStyle/>
          <a:p>
            <a:r>
              <a:rPr lang="de-DE" dirty="0" smtClean="0"/>
              <a:t>Vorgehen</a:t>
            </a:r>
            <a:endParaRPr lang="de-DE" dirty="0"/>
          </a:p>
        </p:txBody>
      </p:sp>
      <p:sp>
        <p:nvSpPr>
          <p:cNvPr id="8" name="Rechteck 7"/>
          <p:cNvSpPr/>
          <p:nvPr/>
        </p:nvSpPr>
        <p:spPr>
          <a:xfrm>
            <a:off x="561975" y="1466850"/>
            <a:ext cx="2880000" cy="1080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bg1"/>
                </a:solidFill>
                <a:effectLst>
                  <a:outerShdw blurRad="38100" dist="25400" dir="5400000" algn="ctr" rotWithShape="0">
                    <a:srgbClr val="6E747A">
                      <a:alpha val="43000"/>
                    </a:srgbClr>
                  </a:outerShdw>
                </a:effectLst>
              </a:rPr>
              <a:t>Auswahl der Transaktion</a:t>
            </a:r>
            <a:endParaRPr lang="de-DE" sz="2000" dirty="0" smtClean="0">
              <a:ln w="0"/>
              <a:solidFill>
                <a:schemeClr val="bg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58275034"/>
      </p:ext>
    </p:extLst>
  </p:cSld>
  <p:clrMapOvr>
    <a:masterClrMapping/>
  </p:clrMapOvr>
  <p:timing>
    <p:tnLst>
      <p:par>
        <p:cTn id="1" dur="indefinite" restart="never" nodeType="tmRoot"/>
      </p:par>
    </p:tnLst>
  </p:timing>
</p:sld>
</file>

<file path=ppt/theme/theme1.xml><?xml version="1.0" encoding="utf-8"?>
<a:theme xmlns:a="http://schemas.openxmlformats.org/drawingml/2006/main" name="arvato Design 2016">
  <a:themeElements>
    <a:clrScheme name="aSys_Farben_2015_1">
      <a:dk1>
        <a:srgbClr val="000000"/>
      </a:dk1>
      <a:lt1>
        <a:srgbClr val="FFFFFF"/>
      </a:lt1>
      <a:dk2>
        <a:srgbClr val="646464"/>
      </a:dk2>
      <a:lt2>
        <a:srgbClr val="E5F1F7"/>
      </a:lt2>
      <a:accent1>
        <a:srgbClr val="0068A9"/>
      </a:accent1>
      <a:accent2>
        <a:srgbClr val="B2D6E8"/>
      </a:accent2>
      <a:accent3>
        <a:srgbClr val="002749"/>
      </a:accent3>
      <a:accent4>
        <a:srgbClr val="66ADD1"/>
      </a:accent4>
      <a:accent5>
        <a:srgbClr val="D0D0D0"/>
      </a:accent5>
      <a:accent6>
        <a:srgbClr val="B0C800"/>
      </a:accent6>
      <a:hlink>
        <a:srgbClr val="0068A9"/>
      </a:hlink>
      <a:folHlink>
        <a:srgbClr val="66ADD1"/>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ln w="3175">
          <a:noFill/>
        </a:ln>
      </a:spPr>
      <a:bodyPr wrap="none" lIns="0" tIns="0" rIns="0" bIns="0" rtlCol="0">
        <a:spAutoFit/>
      </a:bodyPr>
      <a:lstStyle>
        <a:defPPr marL="342900" indent="-342900">
          <a:buClr>
            <a:schemeClr val="accent1"/>
          </a:buClr>
          <a:buSzPct val="85000"/>
          <a:buFont typeface="Wingdings 3" panose="05040102010807070707" pitchFamily="18" charset="2"/>
          <a:buChar char="Ò"/>
          <a:defRPr sz="2000" dirty="0" err="1" smtClean="0"/>
        </a:defPPr>
      </a:lstStyle>
    </a:txDef>
  </a:objectDefaults>
  <a:extraClrSchemeLst/>
  <a:extLst>
    <a:ext uri="{05A4C25C-085E-4340-85A3-A5531E510DB2}">
      <thm15:themeFamily xmlns:thm15="http://schemas.microsoft.com/office/thememl/2012/main" name="DE_Arvato_Systems_pp_master_16_9.pptx" id="{502DDB91-B002-4AEE-B285-CA7C9E393B58}" vid="{336F8546-5A14-4D3E-875D-4A14179C7E79}"/>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Sprache xmlns="650fe5fa-9f8b-4846-863b-3ca82cc20eb5">DE</Sprache>
    <b1d66cc663ca419ba515713d76b6cf38 xmlns="7d68e36e-b8cb-4be9-9a4f-9fa8c8c046f6">
      <Terms xmlns="http://schemas.microsoft.com/office/infopath/2007/PartnerControls"/>
    </b1d66cc663ca419ba515713d76b6cf38>
    <TaxCatchAll xmlns="4b31ebbf-8119-4e58-b3a0-8e0bca362ee0"/>
    <_dlc_DocId xmlns="8f79deaa-06da-4ea5-81d9-d212cbe0391d">ASYIPO-6-129</_dlc_DocId>
    <_dlc_DocIdUrl xmlns="8f79deaa-06da-4ea5-81d9-d212cbe0391d">
      <Url>https://insight.arvato-systems.de/functions/marketing/_layouts/15/DocIdRedir.aspx?ID=ASYIPO-6-129</Url>
      <Description>ASYIPO-6-129</Description>
    </_dlc_DocIdUrl>
    <TaxKeywordTaxHTField xmlns="650fe5fa-9f8b-4846-863b-3ca82cc20eb5">
      <Terms xmlns="http://schemas.microsoft.com/office/infopath/2007/PartnerControls"/>
    </TaxKeywordTaxHTField>
  </documentManagement>
</p:properties>
</file>

<file path=customXml/item2.xml><?xml version="1.0" encoding="utf-8"?>
<?mso-contentType ?>
<SharedContentType xmlns="Microsoft.SharePoint.Taxonomy.ContentTypeSync" SourceId="3dba7ea3-17ef-4621-80fd-8c5d3927c1b6" ContentTypeId="0x0101" PreviousValue="false"/>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kument" ma:contentTypeID="0x01010018BADDD33F29A941BD1C60D1347A40E3" ma:contentTypeVersion="11" ma:contentTypeDescription="Ein neues Dokument erstellen." ma:contentTypeScope="" ma:versionID="5c0f0bf7268a89b25e5707b67f8872a1">
  <xsd:schema xmlns:xsd="http://www.w3.org/2001/XMLSchema" xmlns:xs="http://www.w3.org/2001/XMLSchema" xmlns:p="http://schemas.microsoft.com/office/2006/metadata/properties" xmlns:ns2="650fe5fa-9f8b-4846-863b-3ca82cc20eb5" xmlns:ns3="8f79deaa-06da-4ea5-81d9-d212cbe0391d" xmlns:ns4="7d68e36e-b8cb-4be9-9a4f-9fa8c8c046f6" xmlns:ns5="4b31ebbf-8119-4e58-b3a0-8e0bca362ee0" xmlns:ns6="ab830626-b284-4a7c-b2d6-002654365071" targetNamespace="http://schemas.microsoft.com/office/2006/metadata/properties" ma:root="true" ma:fieldsID="60dc2b1a6ffeefb58b5e29cd954c9d27" ns2:_="" ns3:_="" ns4:_="" ns5:_="" ns6:_="">
    <xsd:import namespace="650fe5fa-9f8b-4846-863b-3ca82cc20eb5"/>
    <xsd:import namespace="8f79deaa-06da-4ea5-81d9-d212cbe0391d"/>
    <xsd:import namespace="7d68e36e-b8cb-4be9-9a4f-9fa8c8c046f6"/>
    <xsd:import namespace="4b31ebbf-8119-4e58-b3a0-8e0bca362ee0"/>
    <xsd:import namespace="ab830626-b284-4a7c-b2d6-002654365071"/>
    <xsd:element name="properties">
      <xsd:complexType>
        <xsd:sequence>
          <xsd:element name="documentManagement">
            <xsd:complexType>
              <xsd:all>
                <xsd:element ref="ns2:Sprache" minOccurs="0"/>
                <xsd:element ref="ns3:_dlc_DocId" minOccurs="0"/>
                <xsd:element ref="ns3:_dlc_DocIdUrl" minOccurs="0"/>
                <xsd:element ref="ns3:_dlc_DocIdPersistId" minOccurs="0"/>
                <xsd:element ref="ns4:b1d66cc663ca419ba515713d76b6cf38" minOccurs="0"/>
                <xsd:element ref="ns5:TaxCatchAll" minOccurs="0"/>
                <xsd:element ref="ns6:SharedWithUsers" minOccurs="0"/>
                <xsd:element ref="ns2:TaxKeyword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50fe5fa-9f8b-4846-863b-3ca82cc20eb5" elementFormDefault="qualified">
    <xsd:import namespace="http://schemas.microsoft.com/office/2006/documentManagement/types"/>
    <xsd:import namespace="http://schemas.microsoft.com/office/infopath/2007/PartnerControls"/>
    <xsd:element name="Sprache" ma:index="8" nillable="true" ma:displayName="Sprache" ma:default="DE" ma:format="RadioButtons" ma:internalName="Sprache">
      <xsd:simpleType>
        <xsd:restriction base="dms:Choice">
          <xsd:enumeration value="DE"/>
          <xsd:enumeration value="EN"/>
          <xsd:enumeration value="DE/EN"/>
        </xsd:restriction>
      </xsd:simpleType>
    </xsd:element>
    <xsd:element name="TaxKeywordTaxHTField" ma:index="17" nillable="true" ma:taxonomy="true" ma:internalName="TaxKeywordTaxHTField" ma:taxonomyFieldName="TaxKeyword" ma:displayName="Tags" ma:fieldId="{23f27201-bee3-471e-b2e7-b64fd8b7ca38}" ma:taxonomyMulti="true" ma:sspId="3dba7ea3-17ef-4621-80fd-8c5d3927c1b6"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f79deaa-06da-4ea5-81d9-d212cbe0391d" elementFormDefault="qualified">
    <xsd:import namespace="http://schemas.microsoft.com/office/2006/documentManagement/types"/>
    <xsd:import namespace="http://schemas.microsoft.com/office/infopath/2007/PartnerControls"/>
    <xsd:element name="_dlc_DocId" ma:index="9" nillable="true" ma:displayName="Wert der Dokument-ID" ma:description="Der Wert der diesem Element zugewiesenen Dokument-ID." ma:internalName="_dlc_DocId" ma:readOnly="true">
      <xsd:simpleType>
        <xsd:restriction base="dms:Text"/>
      </xsd:simpleType>
    </xsd:element>
    <xsd:element name="_dlc_DocIdUrl" ma:index="10" nillable="true" ma:displayName="Dokument-ID" ma:description="Permanenter Hyperlink zu diesem Dok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1"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7d68e36e-b8cb-4be9-9a4f-9fa8c8c046f6" elementFormDefault="qualified">
    <xsd:import namespace="http://schemas.microsoft.com/office/2006/documentManagement/types"/>
    <xsd:import namespace="http://schemas.microsoft.com/office/infopath/2007/PartnerControls"/>
    <xsd:element name="b1d66cc663ca419ba515713d76b6cf38" ma:index="13" nillable="true" ma:taxonomy="true" ma:internalName="b1d66cc663ca419ba515713d76b6cf38" ma:taxonomyFieldName="Market_x0020_Unit" ma:displayName="Market Unit" ma:default="" ma:fieldId="{b1d66cc6-63ca-419b-a515-713d76b6cf38}" ma:sspId="3dba7ea3-17ef-4621-80fd-8c5d3927c1b6" ma:termSetId="6e108d43-13d2-4df4-a94d-a6dbf2b94ed7"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b31ebbf-8119-4e58-b3a0-8e0bca362ee0"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a258fafd-a738-4e45-8d99-d896826be745}" ma:internalName="TaxCatchAll" ma:showField="CatchAllData" ma:web="4b31ebbf-8119-4e58-b3a0-8e0bca362ee0">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ab830626-b284-4a7c-b2d6-002654365071" elementFormDefault="qualified">
    <xsd:import namespace="http://schemas.microsoft.com/office/2006/documentManagement/types"/>
    <xsd:import namespace="http://schemas.microsoft.com/office/infopath/2007/PartnerControls"/>
    <xsd:element name="SharedWithUsers" ma:index="15" nillable="true" ma:displayName="Freigegeben für"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schemas.microsoft.com/office/2006/documentManagement/types"/>
    <ds:schemaRef ds:uri="650fe5fa-9f8b-4846-863b-3ca82cc20eb5"/>
    <ds:schemaRef ds:uri="http://purl.org/dc/terms/"/>
    <ds:schemaRef ds:uri="http://schemas.microsoft.com/office/infopath/2007/PartnerControls"/>
    <ds:schemaRef ds:uri="http://purl.org/dc/dcmitype/"/>
    <ds:schemaRef ds:uri="8f79deaa-06da-4ea5-81d9-d212cbe0391d"/>
    <ds:schemaRef ds:uri="http://schemas.openxmlformats.org/package/2006/metadata/core-properties"/>
    <ds:schemaRef ds:uri="ab830626-b284-4a7c-b2d6-002654365071"/>
    <ds:schemaRef ds:uri="http://purl.org/dc/elements/1.1/"/>
    <ds:schemaRef ds:uri="http://schemas.microsoft.com/office/2006/metadata/properties"/>
    <ds:schemaRef ds:uri="4b31ebbf-8119-4e58-b3a0-8e0bca362ee0"/>
    <ds:schemaRef ds:uri="7d68e36e-b8cb-4be9-9a4f-9fa8c8c046f6"/>
    <ds:schemaRef ds:uri="http://www.w3.org/XML/1998/namespace"/>
  </ds:schemaRefs>
</ds:datastoreItem>
</file>

<file path=customXml/itemProps2.xml><?xml version="1.0" encoding="utf-8"?>
<ds:datastoreItem xmlns:ds="http://schemas.openxmlformats.org/officeDocument/2006/customXml" ds:itemID="{D707FBF6-E278-432A-A4F7-3A60011E3B2A}">
  <ds:schemaRefs>
    <ds:schemaRef ds:uri="Microsoft.SharePoint.Taxonomy.ContentTypeSync"/>
  </ds:schemaRefs>
</ds:datastoreItem>
</file>

<file path=customXml/itemProps3.xml><?xml version="1.0" encoding="utf-8"?>
<ds:datastoreItem xmlns:ds="http://schemas.openxmlformats.org/officeDocument/2006/customXml" ds:itemID="{AB9A309D-3B1A-4B97-B07D-69607FF49604}">
  <ds:schemaRefs>
    <ds:schemaRef ds:uri="http://schemas.microsoft.com/sharepoint/events"/>
  </ds:schemaRefs>
</ds:datastoreItem>
</file>

<file path=customXml/itemProps4.xml><?xml version="1.0" encoding="utf-8"?>
<ds:datastoreItem xmlns:ds="http://schemas.openxmlformats.org/officeDocument/2006/customXml" ds:itemID="{B85C511C-75C1-4468-B299-874CDAD6C0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50fe5fa-9f8b-4846-863b-3ca82cc20eb5"/>
    <ds:schemaRef ds:uri="8f79deaa-06da-4ea5-81d9-d212cbe0391d"/>
    <ds:schemaRef ds:uri="7d68e36e-b8cb-4be9-9a4f-9fa8c8c046f6"/>
    <ds:schemaRef ds:uri="4b31ebbf-8119-4e58-b3a0-8e0bca362ee0"/>
    <ds:schemaRef ds:uri="ab830626-b284-4a7c-b2d6-00265436507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DE_Arvato_Systems_pp_master_16_9</Template>
  <TotalTime>0</TotalTime>
  <Words>2191</Words>
  <Application>Microsoft Office PowerPoint</Application>
  <PresentationFormat>Benutzerdefiniert</PresentationFormat>
  <Paragraphs>593</Paragraphs>
  <Slides>62</Slides>
  <Notes>34</Notes>
  <HiddenSlides>3</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62</vt:i4>
      </vt:variant>
    </vt:vector>
  </HeadingPairs>
  <TitlesOfParts>
    <vt:vector size="71" baseType="lpstr">
      <vt:lpstr>Noto Sans Symbols</vt:lpstr>
      <vt:lpstr>SimSun</vt:lpstr>
      <vt:lpstr>Arial</vt:lpstr>
      <vt:lpstr>Calibri</vt:lpstr>
      <vt:lpstr>Symbol</vt:lpstr>
      <vt:lpstr>Times New Roman</vt:lpstr>
      <vt:lpstr>Wingdings</vt:lpstr>
      <vt:lpstr>Wingdings 3</vt:lpstr>
      <vt:lpstr>arvato Design 2016</vt:lpstr>
      <vt:lpstr>Evaluierung der SAP Cloud Platform</vt:lpstr>
      <vt:lpstr>Übersicht</vt:lpstr>
      <vt:lpstr>Problem</vt:lpstr>
      <vt:lpstr>Problem</vt:lpstr>
      <vt:lpstr>Problem</vt:lpstr>
      <vt:lpstr>Problem</vt:lpstr>
      <vt:lpstr>Die SAP Cloud Platform</vt:lpstr>
      <vt:lpstr>Zielstellung</vt:lpstr>
      <vt:lpstr>Vorgehen</vt:lpstr>
      <vt:lpstr>Transaktion „BP“</vt:lpstr>
      <vt:lpstr>Vorgehen</vt:lpstr>
      <vt:lpstr>Evaluierungskriterien</vt:lpstr>
      <vt:lpstr>Anwendung</vt:lpstr>
      <vt:lpstr>Evaluierung</vt:lpstr>
      <vt:lpstr>Evaluierung</vt:lpstr>
      <vt:lpstr>Evaluierung</vt:lpstr>
      <vt:lpstr>Fazit</vt:lpstr>
      <vt:lpstr>Probleme</vt:lpstr>
      <vt:lpstr>Ausblick</vt:lpstr>
      <vt:lpstr>Ausblick</vt:lpstr>
      <vt:lpstr>Ausblick</vt:lpstr>
      <vt:lpstr>Quellen</vt:lpstr>
      <vt:lpstr>Vielen Dank für Ihre Aufmerksamkeit!</vt:lpstr>
      <vt:lpstr>Reserve</vt:lpstr>
      <vt:lpstr>Arvato Systems Perdata GmbH</vt:lpstr>
      <vt:lpstr>Arvato Systems Perdata GmbH und SAP</vt:lpstr>
      <vt:lpstr>Geschichte des SAP ERP</vt:lpstr>
      <vt:lpstr>Vergleich zwischen SAP ERP und SAP S/4 HANA</vt:lpstr>
      <vt:lpstr>Thesen</vt:lpstr>
      <vt:lpstr>Dienstebenen in der Cloud</vt:lpstr>
      <vt:lpstr>SAP Cloud Platform (Auszug)</vt:lpstr>
      <vt:lpstr>SAP Cloud Platform</vt:lpstr>
      <vt:lpstr>Beispiele für die Zielgruppe „Andere“</vt:lpstr>
      <vt:lpstr>SAP App Store</vt:lpstr>
      <vt:lpstr>Cloud Foundry Umgebung</vt:lpstr>
      <vt:lpstr>Cloud-Foundry-Architektur</vt:lpstr>
      <vt:lpstr>Regionen in der SAP Cloud Platform</vt:lpstr>
      <vt:lpstr>Dienste auf der SAP Cloud Platform</vt:lpstr>
      <vt:lpstr>SAP HANA</vt:lpstr>
      <vt:lpstr>Testzugänge</vt:lpstr>
      <vt:lpstr>SAP Cloud Connector</vt:lpstr>
      <vt:lpstr>SAP Cloud Connector – Cloud to On-Premise</vt:lpstr>
      <vt:lpstr>SAP Cloud Connector – On-Premise to Cloud</vt:lpstr>
      <vt:lpstr>Verfügbarkeit und Wartung</vt:lpstr>
      <vt:lpstr>SAP UI Development Toolkit for HTML5</vt:lpstr>
      <vt:lpstr>Grundsätze von Fiori</vt:lpstr>
      <vt:lpstr>Fiori-Architektur (Auszug)</vt:lpstr>
      <vt:lpstr>Fiori Anwendungskategorien</vt:lpstr>
      <vt:lpstr>Abhängigkeiten im Fiori Launchpad</vt:lpstr>
      <vt:lpstr>Funktionale Anforderungen</vt:lpstr>
      <vt:lpstr>SAP Fiori apps reference library</vt:lpstr>
      <vt:lpstr>Fiori-Anwendungen in der SAP Cloud Platform</vt:lpstr>
      <vt:lpstr>Architektur der Anwendung</vt:lpstr>
      <vt:lpstr>Google Oauth 2.0</vt:lpstr>
      <vt:lpstr>Identitätsverwaltung</vt:lpstr>
      <vt:lpstr>Kerberos</vt:lpstr>
      <vt:lpstr>Übersicht der Umsetzungsschritte</vt:lpstr>
      <vt:lpstr>OData-Dienst</vt:lpstr>
      <vt:lpstr>OData-Dienst</vt:lpstr>
      <vt:lpstr>Evaluierung</vt:lpstr>
      <vt:lpstr>Anwendung</vt:lpstr>
      <vt:lpstr>Besonderheit: Eigenentwicklungen</vt:lpstr>
    </vt:vector>
  </TitlesOfParts>
  <Company>Infrastructure Services Software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Evaluierung der SAP Cloud Platform</dc:title>
  <dc:creator>Stöckert, Angela, NMU-OI</dc:creator>
  <cp:lastModifiedBy>Stöckert, Angela, NMU-OI</cp:lastModifiedBy>
  <cp:revision>277</cp:revision>
  <cp:lastPrinted>2015-05-27T11:53:56Z</cp:lastPrinted>
  <dcterms:created xsi:type="dcterms:W3CDTF">2018-09-13T08:16:35Z</dcterms:created>
  <dcterms:modified xsi:type="dcterms:W3CDTF">2018-09-15T16:20:15Z</dcterms:modified>
  <cp:category/>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0x01010018BADDD33F29A941BD1C60D1347A40E3</vt:lpwstr>
  </property>
  <property fmtid="{D5CDD505-2E9C-101B-9397-08002B2CF9AE}" pid="3" name="_dlc_DocIdItemGuid">
    <vt:lpwstr>14b415d2-98a9-4e0c-95a5-a7db9bb56472</vt:lpwstr>
  </property>
  <property fmtid="{D5CDD505-2E9C-101B-9397-08002B2CF9AE}" pid="4" name="Market_x0020_Unit">
    <vt:lpwstr/>
  </property>
  <property fmtid="{D5CDD505-2E9C-101B-9397-08002B2CF9AE}" pid="5" name="Market Unit">
    <vt:lpwstr/>
  </property>
  <property fmtid="{D5CDD505-2E9C-101B-9397-08002B2CF9AE}" pid="6" name="TaxKeyword">
    <vt:lpwstr/>
  </property>
</Properties>
</file>